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257" r:id="rId6"/>
    <p:sldId id="258" r:id="rId7"/>
    <p:sldId id="259" r:id="rId8"/>
    <p:sldId id="260" r:id="rId9"/>
    <p:sldId id="261" r:id="rId10"/>
    <p:sldId id="262" r:id="rId11"/>
    <p:sldId id="263" r:id="rId12"/>
    <p:sldId id="264" r:id="rId13"/>
    <p:sldId id="265" r:id="rId14"/>
    <p:sldId id="270" r:id="rId15"/>
    <p:sldId id="267" r:id="rId16"/>
    <p:sldId id="268" r:id="rId17"/>
    <p:sldId id="271" r:id="rId18"/>
    <p:sldId id="272" r:id="rId19"/>
    <p:sldId id="273" r:id="rId20"/>
    <p:sldId id="269" r:id="rId21"/>
    <p:sldId id="274" r:id="rId22"/>
    <p:sldId id="277" r:id="rId23"/>
    <p:sldId id="279" r:id="rId24"/>
    <p:sldId id="282" r:id="rId25"/>
    <p:sldId id="308" r:id="rId26"/>
    <p:sldId id="284" r:id="rId27"/>
    <p:sldId id="285" r:id="rId28"/>
    <p:sldId id="266" r:id="rId29"/>
    <p:sldId id="275" r:id="rId30"/>
    <p:sldId id="286" r:id="rId31"/>
    <p:sldId id="287" r:id="rId32"/>
    <p:sldId id="288" r:id="rId33"/>
    <p:sldId id="289" r:id="rId34"/>
    <p:sldId id="309" r:id="rId35"/>
    <p:sldId id="290" r:id="rId36"/>
    <p:sldId id="294" r:id="rId37"/>
    <p:sldId id="292" r:id="rId38"/>
    <p:sldId id="291" r:id="rId39"/>
    <p:sldId id="293" r:id="rId40"/>
    <p:sldId id="295" r:id="rId41"/>
    <p:sldId id="296" r:id="rId42"/>
    <p:sldId id="297" r:id="rId43"/>
    <p:sldId id="299" r:id="rId44"/>
    <p:sldId id="300" r:id="rId45"/>
    <p:sldId id="301" r:id="rId46"/>
    <p:sldId id="303" r:id="rId47"/>
    <p:sldId id="30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p:restoredTop sz="96197"/>
  </p:normalViewPr>
  <p:slideViewPr>
    <p:cSldViewPr snapToGrid="0" snapToObjects="1">
      <p:cViewPr varScale="1">
        <p:scale>
          <a:sx n="58" d="100"/>
          <a:sy n="58" d="100"/>
        </p:scale>
        <p:origin x="9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A7F6-FEF5-1842-BE56-260440CC291D}" type="datetimeFigureOut">
              <a:rPr lang="en-US" smtClean="0"/>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63114-4288-5147-9F83-E2397E174D1F}" type="slidenum">
              <a:rPr lang="en-US" smtClean="0"/>
              <a:t>‹#›</a:t>
            </a:fld>
            <a:endParaRPr lang="en-US"/>
          </a:p>
        </p:txBody>
      </p:sp>
    </p:spTree>
    <p:extLst>
      <p:ext uri="{BB962C8B-B14F-4D97-AF65-F5344CB8AC3E}">
        <p14:creationId xmlns:p14="http://schemas.microsoft.com/office/powerpoint/2010/main" val="165811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ea5f5aad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ea5f5aa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ea5f5aad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ea5f5aa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ea5f5aad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ea5f5aa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1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ea5f5aad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ea5f5aa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02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3143-B6B1-3A4F-9A38-F952DEFA00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3945A7-A55A-5E4C-BDB8-83F3611C57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2D42A5-1375-5C47-9688-1BAE76165998}"/>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70BA1EC8-2298-B847-A62E-2FCD00587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FAABA-48BA-1749-A9A1-DA4ACE851D95}"/>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77099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987D-702E-084B-98CF-CB5E743CA0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BDE4F-5140-9E4F-BB12-B9C8255CD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C1FBF-2804-6748-A6A7-7F1DF7248C57}"/>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48771E49-E9DA-024A-ADEA-4F50BEC83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5898A-0135-E247-AA74-68FA5EBE0233}"/>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366636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E363D-E334-6A4E-ABF6-E2DF2CC6B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680D19-ED06-FF42-8C77-9E1748EA4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DE105-4C0E-D24F-AC52-39C7F4850154}"/>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A168A714-78F0-CA48-B4AC-23EF6DD52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666C7-A791-4743-B490-8DF2D6245DD9}"/>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1778038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07127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944D-D7E6-5047-AC84-4C23D0CA5B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9F12C-58D3-E849-9990-4A3C94A96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E77D3-E657-7D4A-AB9A-77C319528701}"/>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B63F4CC9-0832-3946-AE26-0E665039D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52556-A64B-1745-AFE9-61A0D7771351}"/>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69949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29E6-093B-2C43-90C1-76A3672EB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503F6-04CD-DD4C-9702-5D09546A2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EA131-E009-5249-90E1-AA319B21CD1F}"/>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382A8535-B6BD-8543-AE18-76F094E95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E4405-C70F-E84F-A821-BEFDBB626329}"/>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1506129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43C5-B514-5B44-A845-5CF999EA68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EA5A67-0182-2843-93F2-E2D6159675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5B21F-7D16-C84B-9B3C-9C669194DA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28CFC2-C913-F545-B9EE-C6BA1FC7382F}"/>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6" name="Footer Placeholder 5">
            <a:extLst>
              <a:ext uri="{FF2B5EF4-FFF2-40B4-BE49-F238E27FC236}">
                <a16:creationId xmlns:a16="http://schemas.microsoft.com/office/drawing/2014/main" id="{E85CE6BA-E79A-2C4F-A9C4-8B49B9251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4AD21-34D7-6E4F-AE0A-8032D241E81C}"/>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21269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EFF2-C248-4142-ACAA-BE312DEBFE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A24870-5DB5-DE4E-A3F0-A224374EC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6635DE-E845-6C40-AADF-444F4DBA2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8ED70-4FA9-564E-ACB2-BEAD390272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F95313-E0D9-3546-9AD2-ADEBF2DDC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8F6DF-0A88-8B42-9F73-69519F005DFD}"/>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8" name="Footer Placeholder 7">
            <a:extLst>
              <a:ext uri="{FF2B5EF4-FFF2-40B4-BE49-F238E27FC236}">
                <a16:creationId xmlns:a16="http://schemas.microsoft.com/office/drawing/2014/main" id="{FFCFFDD7-6742-7444-B180-E0C6E34923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AB65A5-2E75-174B-B2E3-7FD623530848}"/>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82445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F2D8-3B89-F148-9DE6-9FBBD7791A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11096-36B7-CA4C-A087-E0D0F0FA7969}"/>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4" name="Footer Placeholder 3">
            <a:extLst>
              <a:ext uri="{FF2B5EF4-FFF2-40B4-BE49-F238E27FC236}">
                <a16:creationId xmlns:a16="http://schemas.microsoft.com/office/drawing/2014/main" id="{32053D70-3019-664B-8201-7540B0D411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F50599-BF93-B445-AAE7-9E3152C47DCC}"/>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29475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955C1-39A6-0E49-90CD-035F0F4C22EE}"/>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3" name="Footer Placeholder 2">
            <a:extLst>
              <a:ext uri="{FF2B5EF4-FFF2-40B4-BE49-F238E27FC236}">
                <a16:creationId xmlns:a16="http://schemas.microsoft.com/office/drawing/2014/main" id="{3CC4C1A4-B7D9-7E42-BE25-9F5589C74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D9022-8056-FE40-9F91-B596CCC4C284}"/>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298790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D7F1-F54C-3648-98DC-98D45D793B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32E632-A85F-8745-BA37-1B02FC794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7E556-0BB8-BA47-A9CE-F16171690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5B1D6D-3EB4-6545-B5E8-AFE15694B62A}"/>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6" name="Footer Placeholder 5">
            <a:extLst>
              <a:ext uri="{FF2B5EF4-FFF2-40B4-BE49-F238E27FC236}">
                <a16:creationId xmlns:a16="http://schemas.microsoft.com/office/drawing/2014/main" id="{BA648D72-C429-864F-8263-64E276EC9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209B0-7B69-1D4D-8828-6F27D5644451}"/>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227361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A7C6-F04D-F649-AED3-29BCAC49C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A8045-EFA3-E14C-ACE2-CCCC021CE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60E77A-7EFA-0C45-BE3E-1868318BE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79E6BE-37D5-514F-8EE7-0D76225518F4}"/>
              </a:ext>
            </a:extLst>
          </p:cNvPr>
          <p:cNvSpPr>
            <a:spLocks noGrp="1"/>
          </p:cNvSpPr>
          <p:nvPr>
            <p:ph type="dt" sz="half" idx="10"/>
          </p:nvPr>
        </p:nvSpPr>
        <p:spPr/>
        <p:txBody>
          <a:bodyPr/>
          <a:lstStyle/>
          <a:p>
            <a:fld id="{9683495E-77AE-0C40-BFAC-32473D1E32CD}" type="datetimeFigureOut">
              <a:rPr lang="en-US" smtClean="0"/>
              <a:t>11/12/2023</a:t>
            </a:fld>
            <a:endParaRPr lang="en-US"/>
          </a:p>
        </p:txBody>
      </p:sp>
      <p:sp>
        <p:nvSpPr>
          <p:cNvPr id="6" name="Footer Placeholder 5">
            <a:extLst>
              <a:ext uri="{FF2B5EF4-FFF2-40B4-BE49-F238E27FC236}">
                <a16:creationId xmlns:a16="http://schemas.microsoft.com/office/drawing/2014/main" id="{AB963C08-5CF4-7743-BED9-D774BCD2F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87A54-AEF3-A140-945A-8CDADAEA1019}"/>
              </a:ext>
            </a:extLst>
          </p:cNvPr>
          <p:cNvSpPr>
            <a:spLocks noGrp="1"/>
          </p:cNvSpPr>
          <p:nvPr>
            <p:ph type="sldNum" sz="quarter" idx="12"/>
          </p:nvPr>
        </p:nvSpPr>
        <p:spPr/>
        <p:txBody>
          <a:bodyPr/>
          <a:lstStyle/>
          <a:p>
            <a:fld id="{1BBF56EE-F72C-064A-ABB3-D824DD035E31}" type="slidenum">
              <a:rPr lang="en-US" smtClean="0"/>
              <a:t>‹#›</a:t>
            </a:fld>
            <a:endParaRPr lang="en-US"/>
          </a:p>
        </p:txBody>
      </p:sp>
    </p:spTree>
    <p:extLst>
      <p:ext uri="{BB962C8B-B14F-4D97-AF65-F5344CB8AC3E}">
        <p14:creationId xmlns:p14="http://schemas.microsoft.com/office/powerpoint/2010/main" val="267658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A8BDE-B8BF-1740-937D-5FF52CAAD3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A35F40-0023-9647-A099-0235CFF50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B0858-12B3-164E-A12F-9AC19C4D0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83495E-77AE-0C40-BFAC-32473D1E32CD}" type="datetimeFigureOut">
              <a:rPr lang="en-US" smtClean="0"/>
              <a:t>11/12/2023</a:t>
            </a:fld>
            <a:endParaRPr lang="en-US"/>
          </a:p>
        </p:txBody>
      </p:sp>
      <p:sp>
        <p:nvSpPr>
          <p:cNvPr id="5" name="Footer Placeholder 4">
            <a:extLst>
              <a:ext uri="{FF2B5EF4-FFF2-40B4-BE49-F238E27FC236}">
                <a16:creationId xmlns:a16="http://schemas.microsoft.com/office/drawing/2014/main" id="{0098114B-067F-8E4F-A71B-9FCB8118C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C64A4B-5899-8C46-9D48-DC53E1DE71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F56EE-F72C-064A-ABB3-D824DD035E31}" type="slidenum">
              <a:rPr lang="en-US" smtClean="0"/>
              <a:t>‹#›</a:t>
            </a:fld>
            <a:endParaRPr lang="en-US"/>
          </a:p>
        </p:txBody>
      </p:sp>
    </p:spTree>
    <p:extLst>
      <p:ext uri="{BB962C8B-B14F-4D97-AF65-F5344CB8AC3E}">
        <p14:creationId xmlns:p14="http://schemas.microsoft.com/office/powerpoint/2010/main" val="99548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www.flickr.com/photos/iip-photo-archive/37110270781" TargetMode="External"/><Relationship Id="rId7" Type="http://schemas.openxmlformats.org/officeDocument/2006/relationships/hyperlink" Target="https://pixabay.com/en/duck-ducklings-lake-family-water-715568/"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s://commons.wikimedia.org/wiki/File:Meerkat_Group_at_Drusillas_Park.JPG" TargetMode="External"/><Relationship Id="rId4" Type="http://schemas.openxmlformats.org/officeDocument/2006/relationships/image" Target="../media/image2.JPG"/><Relationship Id="rId9"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es/view-image.php?image=263819&amp;picture=siberian-husky-puppy-close-up" TargetMode="External"/><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drurydrama/3854460022/" TargetMode="External"/><Relationship Id="rId2" Type="http://schemas.openxmlformats.org/officeDocument/2006/relationships/image" Target="../media/image11.jpg"/><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Pampas_deer_nursing_fwan.jpg" TargetMode="External"/><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ixnio.com/fauna-animals/birds/cardinal-birds-pictures/pair-of-cardinalis-birds-male-and-female-on-ground-cardinalis-cardinalis"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Leatherback_Turtle_eggs_hatching_at_Eagle_Beach,_Aruba.jpg" TargetMode="External"/><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1174770" TargetMode="External"/><Relationship Id="rId2" Type="http://schemas.openxmlformats.org/officeDocument/2006/relationships/image" Target="../media/image18.jpg!d"/><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theconversation.com/male-female-ah-whats-the-difference-12786" TargetMode="External"/><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hyperlink" Target="https://creativecommons.org/licenses/by-nd/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rgscience.com/topic-114-sexual-reproduction.html" TargetMode="External"/><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video.link/w/KOdJc"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fslovenglish.blogspot.com/2016/01/the-animal-kingdom-invertebrates-i.html" TargetMode="External"/><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www.vtherpatlas.org/herp-species-in-vermont/thamnophis-sirtalis/t-sirtalis-on-mtpeak-joe-pryspek/" TargetMode="External"/><Relationship Id="rId7" Type="http://schemas.openxmlformats.org/officeDocument/2006/relationships/hyperlink" Target="https://pxhere.com/zh/photo/23047" TargetMode="External"/><Relationship Id="rId12" Type="http://schemas.openxmlformats.org/officeDocument/2006/relationships/hyperlink" Target="https://creativecommons.org/licenses/by-sa/3.0/"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5.jpg!d"/><Relationship Id="rId11" Type="http://schemas.openxmlformats.org/officeDocument/2006/relationships/hyperlink" Target="https://creativecommons.org/licenses/by/3.0/" TargetMode="External"/><Relationship Id="rId5" Type="http://schemas.openxmlformats.org/officeDocument/2006/relationships/hyperlink" Target="https://en.wikipedia.org/wiki/Tiliqua_scincoides" TargetMode="External"/><Relationship Id="rId10" Type="http://schemas.openxmlformats.org/officeDocument/2006/relationships/hyperlink" Target="https://creativecommons.org/licenses/by-nc-sa/3.0/" TargetMode="External"/><Relationship Id="rId4" Type="http://schemas.openxmlformats.org/officeDocument/2006/relationships/image" Target="../media/image24.jpg"/><Relationship Id="rId9" Type="http://schemas.openxmlformats.org/officeDocument/2006/relationships/hyperlink" Target="https://www.flickr.com/photos/calliope/428216742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quadruplez.com/2009/07/" TargetMode="External"/><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flickr.com/photos/jimbl/4229080414/" TargetMode="External"/><Relationship Id="rId2" Type="http://schemas.openxmlformats.org/officeDocument/2006/relationships/image" Target="../media/image28.jpg"/><Relationship Id="rId1" Type="http://schemas.openxmlformats.org/officeDocument/2006/relationships/slideLayout" Target="../slideLayouts/slideLayout4.xml"/><Relationship Id="rId6" Type="http://schemas.openxmlformats.org/officeDocument/2006/relationships/hyperlink" Target="https://creativecommons.org/licenses/by-nc-nd/3.0/" TargetMode="External"/><Relationship Id="rId5" Type="http://schemas.openxmlformats.org/officeDocument/2006/relationships/hyperlink" Target="https://www.pikist.com/free-photo-xqpzd/de" TargetMode="Externa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hyperlink" Target="https://press.rebus.community/conceptsofbiology/chapter/1-1-themes-and-concepts-of-biology/" TargetMode="External"/><Relationship Id="rId2" Type="http://schemas.openxmlformats.org/officeDocument/2006/relationships/image" Target="../media/image30.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hinesemedicinebristol.blogspot.com/2012/06/improving-fertility-with-chinese.html" TargetMode="External"/><Relationship Id="rId2" Type="http://schemas.openxmlformats.org/officeDocument/2006/relationships/image" Target="../media/image31.jpg"/><Relationship Id="rId1" Type="http://schemas.openxmlformats.org/officeDocument/2006/relationships/slideLayout" Target="../slideLayouts/slideLayout4.xml"/><Relationship Id="rId4" Type="http://schemas.openxmlformats.org/officeDocument/2006/relationships/hyperlink" Target="https://creativecommons.org/licenses/by-nc/3.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video.link/w/MPdJc" TargetMode="External"/><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kiwithek.kidsweb.at/index.php/Schwangerschaft" TargetMode="Externa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mappingignorance.org/2017/07/24/testosterone-bad-judgments/" TargetMode="External"/><Relationship Id="rId2" Type="http://schemas.openxmlformats.org/officeDocument/2006/relationships/image" Target="../media/image39.jp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courses.lumenlearning.com/suny-wmopen-biology2/chapter/regulation-of-body-processes/" TargetMode="External"/><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hyperlink" Target="https://med.libretexts.org/Bookshelves/Veterinary_Medicine/Book:_Anatomy_and_Physiology_of_Animals_(Lawson)/13:_Reproductive_System/13.14:_Reproductive_System_Worksheet_Answers" TargetMode="External"/><Relationship Id="rId2" Type="http://schemas.openxmlformats.org/officeDocument/2006/relationships/image" Target="../media/image46.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francoismichonneau.net/2012/11/from-the-field-in-the-sea-comets-become-stars/" TargetMode="External"/><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825EEB4-E185-4371-A8FF-AF57010F7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A0E8E-F7C2-F849-B856-95B090A86325}"/>
              </a:ext>
            </a:extLst>
          </p:cNvPr>
          <p:cNvSpPr>
            <a:spLocks noGrp="1"/>
          </p:cNvSpPr>
          <p:nvPr>
            <p:ph type="ctrTitle"/>
          </p:nvPr>
        </p:nvSpPr>
        <p:spPr>
          <a:xfrm>
            <a:off x="572923" y="1124712"/>
            <a:ext cx="4023360" cy="3200400"/>
          </a:xfrm>
        </p:spPr>
        <p:txBody>
          <a:bodyPr>
            <a:normAutofit/>
          </a:bodyPr>
          <a:lstStyle/>
          <a:p>
            <a:pPr algn="l"/>
            <a:r>
              <a:rPr lang="en-US" sz="4400"/>
              <a:t>ANIMAL REPRODUCTION AND DEVELOPMENT</a:t>
            </a:r>
          </a:p>
        </p:txBody>
      </p:sp>
      <p:sp>
        <p:nvSpPr>
          <p:cNvPr id="3" name="Subtitle 2">
            <a:extLst>
              <a:ext uri="{FF2B5EF4-FFF2-40B4-BE49-F238E27FC236}">
                <a16:creationId xmlns:a16="http://schemas.microsoft.com/office/drawing/2014/main" id="{FD6E1E90-E5F2-5344-B49C-3ADC703ADBCB}"/>
              </a:ext>
            </a:extLst>
          </p:cNvPr>
          <p:cNvSpPr>
            <a:spLocks noGrp="1"/>
          </p:cNvSpPr>
          <p:nvPr>
            <p:ph type="subTitle" idx="1"/>
          </p:nvPr>
        </p:nvSpPr>
        <p:spPr>
          <a:xfrm>
            <a:off x="572923" y="4873752"/>
            <a:ext cx="4023360" cy="1207008"/>
          </a:xfrm>
        </p:spPr>
        <p:txBody>
          <a:bodyPr>
            <a:normAutofit/>
          </a:bodyPr>
          <a:lstStyle/>
          <a:p>
            <a:pPr algn="l"/>
            <a:r>
              <a:rPr lang="en-US" dirty="0"/>
              <a:t>Chapter 18</a:t>
            </a:r>
          </a:p>
        </p:txBody>
      </p:sp>
      <p:sp>
        <p:nvSpPr>
          <p:cNvPr id="61" name="Rectangle 60">
            <a:extLst>
              <a:ext uri="{FF2B5EF4-FFF2-40B4-BE49-F238E27FC236}">
                <a16:creationId xmlns:a16="http://schemas.microsoft.com/office/drawing/2014/main" id="{8EA2E5B2-7E46-41D7-993E-1472B65E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35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Rhino mother and calf frolicking in San Diego Zoo | A ...">
            <a:extLst>
              <a:ext uri="{FF2B5EF4-FFF2-40B4-BE49-F238E27FC236}">
                <a16:creationId xmlns:a16="http://schemas.microsoft.com/office/drawing/2014/main" id="{CDEDF67B-14A3-B649-BDA9-BBFC3E2FB169}"/>
              </a:ext>
            </a:extLst>
          </p:cNvPr>
          <p:cNvPicPr>
            <a:picLocks noChangeAspect="1"/>
          </p:cNvPicPr>
          <p:nvPr/>
        </p:nvPicPr>
        <p:blipFill rotWithShape="1">
          <a:blip r:embed="rId2">
            <a:extLst>
              <a:ext uri="{837473B0-CC2E-450A-ABE3-18F120FF3D39}">
                <a1611:picAttrSrcUrl xmlns:a1611="http://schemas.microsoft.com/office/drawing/2016/11/main" r:id="rId3"/>
              </a:ext>
            </a:extLst>
          </a:blip>
          <a:stretch/>
        </p:blipFill>
        <p:spPr>
          <a:xfrm>
            <a:off x="5546902" y="791138"/>
            <a:ext cx="2871216" cy="1916536"/>
          </a:xfrm>
          <a:prstGeom prst="rect">
            <a:avLst/>
          </a:prstGeom>
        </p:spPr>
      </p:pic>
      <p:pic>
        <p:nvPicPr>
          <p:cNvPr id="13" name="Picture 12" descr="File:Meerkat Group at Drusillas Park.JPG - Wikimedia Commons">
            <a:extLst>
              <a:ext uri="{FF2B5EF4-FFF2-40B4-BE49-F238E27FC236}">
                <a16:creationId xmlns:a16="http://schemas.microsoft.com/office/drawing/2014/main" id="{5D3B923E-1D0F-194C-863A-B30B79212740}"/>
              </a:ext>
            </a:extLst>
          </p:cNvPr>
          <p:cNvPicPr>
            <a:picLocks noChangeAspect="1"/>
          </p:cNvPicPr>
          <p:nvPr/>
        </p:nvPicPr>
        <p:blipFill rotWithShape="1">
          <a:blip r:embed="rId4">
            <a:extLst>
              <a:ext uri="{837473B0-CC2E-450A-ABE3-18F120FF3D39}">
                <a1611:picAttrSrcUrl xmlns:a1611="http://schemas.microsoft.com/office/drawing/2016/11/main" r:id="rId5"/>
              </a:ext>
            </a:extLst>
          </a:blip>
          <a:stretch/>
        </p:blipFill>
        <p:spPr>
          <a:xfrm>
            <a:off x="8665014" y="791138"/>
            <a:ext cx="2871216" cy="1916536"/>
          </a:xfrm>
          <a:prstGeom prst="rect">
            <a:avLst/>
          </a:prstGeom>
        </p:spPr>
      </p:pic>
      <p:sp>
        <p:nvSpPr>
          <p:cNvPr id="63" name="Rectangle 62">
            <a:extLst>
              <a:ext uri="{FF2B5EF4-FFF2-40B4-BE49-F238E27FC236}">
                <a16:creationId xmlns:a16="http://schemas.microsoft.com/office/drawing/2014/main" id="{789E161B-D345-4E9F-985D-649330815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464"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Free photo: Duck, Ducklings, Lake, Family - Free Image on ...">
            <a:extLst>
              <a:ext uri="{FF2B5EF4-FFF2-40B4-BE49-F238E27FC236}">
                <a16:creationId xmlns:a16="http://schemas.microsoft.com/office/drawing/2014/main" id="{F072703A-DC65-D649-AFAF-6CF1379AE3E5}"/>
              </a:ext>
            </a:extLst>
          </p:cNvPr>
          <p:cNvPicPr>
            <a:picLocks noChangeAspect="1"/>
          </p:cNvPicPr>
          <p:nvPr/>
        </p:nvPicPr>
        <p:blipFill rotWithShape="1">
          <a:blip r:embed="rId6">
            <a:extLst>
              <a:ext uri="{837473B0-CC2E-450A-ABE3-18F120FF3D39}">
                <a1611:picAttrSrcUrl xmlns:a1611="http://schemas.microsoft.com/office/drawing/2016/11/main" r:id="rId7"/>
              </a:ext>
            </a:extLst>
          </a:blip>
          <a:stretch/>
        </p:blipFill>
        <p:spPr>
          <a:xfrm>
            <a:off x="6238000" y="3122302"/>
            <a:ext cx="4612672" cy="3044364"/>
          </a:xfrm>
          <a:prstGeom prst="rect">
            <a:avLst/>
          </a:prstGeom>
        </p:spPr>
      </p:pic>
      <p:sp>
        <p:nvSpPr>
          <p:cNvPr id="7" name="TextBox 6">
            <a:extLst>
              <a:ext uri="{FF2B5EF4-FFF2-40B4-BE49-F238E27FC236}">
                <a16:creationId xmlns:a16="http://schemas.microsoft.com/office/drawing/2014/main" id="{06730447-0652-1448-B22A-659FAC2C9294}"/>
              </a:ext>
            </a:extLst>
          </p:cNvPr>
          <p:cNvSpPr txBox="1"/>
          <p:nvPr/>
        </p:nvSpPr>
        <p:spPr>
          <a:xfrm>
            <a:off x="6231302" y="2704954"/>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www.flickr.com/photos/iip-photo-archive/37110270781">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14" name="TextBox 13">
            <a:extLst>
              <a:ext uri="{FF2B5EF4-FFF2-40B4-BE49-F238E27FC236}">
                <a16:creationId xmlns:a16="http://schemas.microsoft.com/office/drawing/2014/main" id="{2F2A1EA6-4C69-C541-A954-B167FBF0749B}"/>
              </a:ext>
            </a:extLst>
          </p:cNvPr>
          <p:cNvSpPr txBox="1"/>
          <p:nvPr/>
        </p:nvSpPr>
        <p:spPr>
          <a:xfrm>
            <a:off x="9229188" y="2724912"/>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Meerkat_Group_at_Drusillas_Park.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49599234"/>
      </p:ext>
    </p:extLst>
  </p:cSld>
  <p:clrMapOvr>
    <a:masterClrMapping/>
  </p:clrMapOvr>
  <mc:AlternateContent xmlns:mc="http://schemas.openxmlformats.org/markup-compatibility/2006" xmlns:p14="http://schemas.microsoft.com/office/powerpoint/2010/main">
    <mc:Choice Requires="p14">
      <p:transition spd="slow" p14:dur="2000" advTm="7187"/>
    </mc:Choice>
    <mc:Fallback xmlns="">
      <p:transition spd="slow" advTm="71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A158806-2AB2-B147-9E8F-65DE4DA61761}"/>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Sexual Reproduction</a:t>
            </a:r>
          </a:p>
        </p:txBody>
      </p:sp>
      <p:sp>
        <p:nvSpPr>
          <p:cNvPr id="4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9C42FC2B-BF2E-524D-8D4B-7E1DCDF018D2}"/>
              </a:ext>
            </a:extLst>
          </p:cNvPr>
          <p:cNvSpPr>
            <a:spLocks noGrp="1"/>
          </p:cNvSpPr>
          <p:nvPr>
            <p:ph sz="half" idx="1"/>
          </p:nvPr>
        </p:nvSpPr>
        <p:spPr>
          <a:xfrm>
            <a:off x="6739128" y="2664886"/>
            <a:ext cx="4818888" cy="3550789"/>
          </a:xfrm>
        </p:spPr>
        <p:txBody>
          <a:bodyPr vert="horz" lIns="91440" tIns="45720" rIns="91440" bIns="45720" rtlCol="0" anchor="t">
            <a:normAutofit/>
          </a:bodyPr>
          <a:lstStyle/>
          <a:p>
            <a:r>
              <a:rPr lang="en-US" sz="2200" dirty="0"/>
              <a:t>Combination of reproductive cells from two individuals to form genetically unique offspring. </a:t>
            </a:r>
          </a:p>
          <a:p>
            <a:r>
              <a:rPr lang="en-US" sz="2200" dirty="0"/>
              <a:t>Individuals that produce the two kinds of gametes can vary</a:t>
            </a:r>
          </a:p>
          <a:p>
            <a:pPr lvl="1"/>
            <a:r>
              <a:rPr lang="en-US" sz="1800" dirty="0"/>
              <a:t> for example, separate sexes or both sexes in each individual. </a:t>
            </a:r>
          </a:p>
          <a:p>
            <a:r>
              <a:rPr lang="en-US" sz="2200" dirty="0"/>
              <a:t>Sex determination</a:t>
            </a:r>
          </a:p>
          <a:p>
            <a:pPr lvl="1"/>
            <a:r>
              <a:rPr lang="en-US" sz="1800" dirty="0"/>
              <a:t>the mechanism that determines which sex an individual develops into, also can vary.</a:t>
            </a:r>
          </a:p>
        </p:txBody>
      </p:sp>
      <p:pic>
        <p:nvPicPr>
          <p:cNvPr id="3" name="Picture 2" descr="A group of puppies in a hand&#10;&#10;Description automatically generated">
            <a:extLst>
              <a:ext uri="{FF2B5EF4-FFF2-40B4-BE49-F238E27FC236}">
                <a16:creationId xmlns:a16="http://schemas.microsoft.com/office/drawing/2014/main" id="{5C307D90-BE98-ACD7-B320-C87A737375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70795" y="1009271"/>
            <a:ext cx="5463626" cy="3452019"/>
          </a:xfrm>
          <a:prstGeom prst="rect">
            <a:avLst/>
          </a:prstGeom>
        </p:spPr>
      </p:pic>
      <p:sp>
        <p:nvSpPr>
          <p:cNvPr id="7" name="Content Placeholder 6">
            <a:extLst>
              <a:ext uri="{FF2B5EF4-FFF2-40B4-BE49-F238E27FC236}">
                <a16:creationId xmlns:a16="http://schemas.microsoft.com/office/drawing/2014/main" id="{72173860-EC66-9BB1-EA15-AC2C740D9E65}"/>
              </a:ext>
            </a:extLst>
          </p:cNvPr>
          <p:cNvSpPr>
            <a:spLocks noGrp="1"/>
          </p:cNvSpPr>
          <p:nvPr>
            <p:ph sz="half" idx="2"/>
          </p:nvPr>
        </p:nvSpPr>
        <p:spPr>
          <a:xfrm>
            <a:off x="6257580" y="2225407"/>
            <a:ext cx="5300435" cy="3951555"/>
          </a:xfrm>
        </p:spPr>
        <p:txBody>
          <a:bodyPr/>
          <a:lstStyle/>
          <a:p>
            <a:endParaRPr lang="en-US" dirty="0"/>
          </a:p>
        </p:txBody>
      </p:sp>
    </p:spTree>
    <p:extLst>
      <p:ext uri="{BB962C8B-B14F-4D97-AF65-F5344CB8AC3E}">
        <p14:creationId xmlns:p14="http://schemas.microsoft.com/office/powerpoint/2010/main" val="1609401553"/>
      </p:ext>
    </p:extLst>
  </p:cSld>
  <p:clrMapOvr>
    <a:masterClrMapping/>
  </p:clrMapOvr>
  <mc:AlternateContent xmlns:mc="http://schemas.openxmlformats.org/markup-compatibility/2006" xmlns:p14="http://schemas.microsoft.com/office/powerpoint/2010/main">
    <mc:Choice Requires="p14">
      <p:transition spd="slow" p14:dur="2000" advTm="30807"/>
    </mc:Choice>
    <mc:Fallback xmlns="">
      <p:transition spd="slow" advTm="308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anim calcmode="lin" valueType="num">
                                      <p:cBhvr>
                                        <p:cTn id="1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kern="1200" dirty="0">
                <a:solidFill>
                  <a:schemeClr val="tx1"/>
                </a:solidFill>
                <a:latin typeface="+mj-lt"/>
                <a:ea typeface="+mj-ea"/>
                <a:cs typeface="+mj-cs"/>
              </a:rPr>
              <a:t>Sexual Reproduction in Invertebrates</a:t>
            </a:r>
          </a:p>
        </p:txBody>
      </p:sp>
      <p:pic>
        <p:nvPicPr>
          <p:cNvPr id="7" name="Picture 6" descr="Mating Cairns Birdwing Butterflies | The smaller ...">
            <a:extLst>
              <a:ext uri="{FF2B5EF4-FFF2-40B4-BE49-F238E27FC236}">
                <a16:creationId xmlns:a16="http://schemas.microsoft.com/office/drawing/2014/main" id="{A3A7DFF9-D3B3-B043-BF6E-10566E1D51A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959" r="17959"/>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48;p27">
            <a:extLst>
              <a:ext uri="{FF2B5EF4-FFF2-40B4-BE49-F238E27FC236}">
                <a16:creationId xmlns:a16="http://schemas.microsoft.com/office/drawing/2014/main" id="{F8374BF2-A4E2-EA44-A3F5-CE01348D5E0A}"/>
              </a:ext>
            </a:extLst>
          </p:cNvPr>
          <p:cNvPicPr preferRelativeResize="0">
            <a:picLocks noGrp="1"/>
          </p:cNvPicPr>
          <p:nvPr>
            <p:ph sz="half" idx="2"/>
          </p:nvPr>
        </p:nvPicPr>
        <p:blipFill rotWithShape="1">
          <a:blip r:embed="rId4"/>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p:spPr>
      </p:pic>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4654296" y="2706624"/>
            <a:ext cx="6894576" cy="3483864"/>
          </a:xfrm>
        </p:spPr>
        <p:txBody>
          <a:bodyPr vert="horz" lIns="91440" tIns="45720" rIns="91440" bIns="45720" rtlCol="0">
            <a:normAutofit/>
          </a:bodyPr>
          <a:lstStyle/>
          <a:p>
            <a:pPr marL="0">
              <a:spcBef>
                <a:spcPts val="0"/>
              </a:spcBef>
            </a:pPr>
            <a:r>
              <a:rPr lang="en-US" sz="2200" b="1"/>
              <a:t>Internal Fertilization</a:t>
            </a:r>
            <a:r>
              <a:rPr lang="en-US" sz="2200"/>
              <a:t>: invertebrates that utilize internal fertilization to transfer sperm from male to female and have structures that facilitate the transfer.</a:t>
            </a:r>
            <a:r>
              <a:rPr lang="en-US" sz="2200" b="1"/>
              <a:t> </a:t>
            </a:r>
          </a:p>
          <a:p>
            <a:pPr marL="571500">
              <a:spcBef>
                <a:spcPts val="600"/>
              </a:spcBef>
              <a:buSzPts val="1800"/>
            </a:pPr>
            <a:r>
              <a:rPr lang="en-US" sz="2200" b="1"/>
              <a:t>hermaphroditism</a:t>
            </a:r>
            <a:endParaRPr lang="en-US" sz="2200"/>
          </a:p>
          <a:p>
            <a:pPr marL="571500">
              <a:spcBef>
                <a:spcPts val="600"/>
              </a:spcBef>
              <a:buSzPts val="1800"/>
            </a:pPr>
            <a:r>
              <a:rPr lang="en-US" sz="2200" b="1"/>
              <a:t>sequential hermaphroditism</a:t>
            </a:r>
          </a:p>
          <a:p>
            <a:pPr marL="571500">
              <a:spcBef>
                <a:spcPts val="600"/>
              </a:spcBef>
              <a:buSzPts val="1800"/>
            </a:pPr>
            <a:r>
              <a:rPr lang="en-US" sz="2200" b="1"/>
              <a:t>bisexual</a:t>
            </a:r>
          </a:p>
          <a:p>
            <a:pPr marL="571500">
              <a:spcBef>
                <a:spcPts val="600"/>
              </a:spcBef>
              <a:buSzPts val="1800"/>
            </a:pPr>
            <a:endParaRPr lang="en-US" sz="2200" b="1"/>
          </a:p>
          <a:p>
            <a:pPr marL="0">
              <a:spcBef>
                <a:spcPts val="0"/>
              </a:spcBef>
            </a:pPr>
            <a:r>
              <a:rPr lang="en-US" sz="2200" b="1"/>
              <a:t>External Fertilization</a:t>
            </a:r>
            <a:r>
              <a:rPr lang="en-US" sz="2200"/>
              <a:t>: many invertebrates simply release their gametes into the water in which they live allowing fertilization to occur (spawning).</a:t>
            </a:r>
          </a:p>
          <a:p>
            <a:pPr marL="0" lvl="0">
              <a:spcBef>
                <a:spcPts val="0"/>
              </a:spcBef>
            </a:pPr>
            <a:endParaRPr lang="en-US" sz="2200"/>
          </a:p>
          <a:p>
            <a:pPr marL="342900">
              <a:spcBef>
                <a:spcPts val="600"/>
              </a:spcBef>
              <a:buSzPts val="1800"/>
            </a:pPr>
            <a:endParaRPr lang="en-US" sz="2200" b="1"/>
          </a:p>
        </p:txBody>
      </p:sp>
      <p:sp>
        <p:nvSpPr>
          <p:cNvPr id="8" name="TextBox 7">
            <a:extLst>
              <a:ext uri="{FF2B5EF4-FFF2-40B4-BE49-F238E27FC236}">
                <a16:creationId xmlns:a16="http://schemas.microsoft.com/office/drawing/2014/main" id="{A89ADDC2-4B70-524A-A410-A485996D8300}"/>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drurydrama/385446002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299271125"/>
      </p:ext>
    </p:extLst>
  </p:cSld>
  <p:clrMapOvr>
    <a:masterClrMapping/>
  </p:clrMapOvr>
  <mc:AlternateContent xmlns:mc="http://schemas.openxmlformats.org/markup-compatibility/2006" xmlns:p14="http://schemas.microsoft.com/office/powerpoint/2010/main">
    <mc:Choice Requires="p14">
      <p:transition spd="slow" p14:dur="2000" advTm="57598"/>
    </mc:Choice>
    <mc:Fallback xmlns="">
      <p:transition spd="slow" advTm="575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Sexual Reproduction</a:t>
            </a:r>
          </a:p>
        </p:txBody>
      </p:sp>
      <p:pic>
        <p:nvPicPr>
          <p:cNvPr id="5" name="Figure" descr="Part a: The photo shows a land snail. Part b: The photo shows 2 snails mating.">
            <a:extLst>
              <a:ext uri="{FF2B5EF4-FFF2-40B4-BE49-F238E27FC236}">
                <a16:creationId xmlns:a16="http://schemas.microsoft.com/office/drawing/2014/main" id="{15964273-2DF6-794E-BE84-FF5CEB70F1DB}"/>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val="0"/>
              </a:ext>
            </a:extLst>
          </a:blip>
          <a:srcRect l="24241" r="8577"/>
          <a:stretch/>
        </p:blipFill>
        <p:spPr>
          <a:xfrm>
            <a:off x="630936" y="1560102"/>
            <a:ext cx="5458968" cy="3737795"/>
          </a:xfrm>
          <a:prstGeom prst="rect">
            <a:avLst/>
          </a:prstGeom>
        </p:spPr>
      </p:pic>
      <p:sp>
        <p:nvSpPr>
          <p:cNvPr id="28"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343976" y="2649135"/>
            <a:ext cx="5706510" cy="3775164"/>
          </a:xfrm>
        </p:spPr>
        <p:txBody>
          <a:bodyPr vert="horz" lIns="91440" tIns="45720" rIns="91440" bIns="45720" rtlCol="0" anchor="t">
            <a:normAutofit/>
          </a:bodyPr>
          <a:lstStyle/>
          <a:p>
            <a:pPr marL="0">
              <a:defRPr/>
            </a:pPr>
            <a:r>
              <a:rPr lang="en-US" sz="2400" b="1" u="sng" dirty="0"/>
              <a:t>Hermaphroditism</a:t>
            </a:r>
            <a:r>
              <a:rPr lang="en-US" sz="2200" u="sng" dirty="0"/>
              <a:t> </a:t>
            </a:r>
          </a:p>
          <a:p>
            <a:pPr lvl="1">
              <a:defRPr/>
            </a:pPr>
            <a:r>
              <a:rPr lang="en-US" sz="2200" dirty="0"/>
              <a:t>Both male and female organs in the same individual </a:t>
            </a:r>
            <a:r>
              <a:rPr lang="en-US" sz="2200" i="1" dirty="0"/>
              <a:t>(monoecious, hermaphrodites)</a:t>
            </a:r>
          </a:p>
          <a:p>
            <a:pPr lvl="1">
              <a:defRPr/>
            </a:pPr>
            <a:r>
              <a:rPr lang="en-US" sz="2200" dirty="0"/>
              <a:t>Most </a:t>
            </a:r>
            <a:r>
              <a:rPr lang="en-US" sz="2200" i="1" dirty="0"/>
              <a:t>avoid self-fertilization</a:t>
            </a:r>
          </a:p>
          <a:p>
            <a:pPr lvl="2">
              <a:defRPr/>
            </a:pPr>
            <a:r>
              <a:rPr lang="en-US" sz="2200" dirty="0"/>
              <a:t>Exchange gametes with member of same species</a:t>
            </a:r>
          </a:p>
          <a:p>
            <a:endParaRPr lang="en-US" sz="2200" dirty="0"/>
          </a:p>
        </p:txBody>
      </p:sp>
    </p:spTree>
    <p:extLst>
      <p:ext uri="{BB962C8B-B14F-4D97-AF65-F5344CB8AC3E}">
        <p14:creationId xmlns:p14="http://schemas.microsoft.com/office/powerpoint/2010/main" val="3110171161"/>
      </p:ext>
    </p:extLst>
  </p:cSld>
  <p:clrMapOvr>
    <a:masterClrMapping/>
  </p:clrMapOvr>
  <mc:AlternateContent xmlns:mc="http://schemas.openxmlformats.org/markup-compatibility/2006" xmlns:p14="http://schemas.microsoft.com/office/powerpoint/2010/main">
    <mc:Choice Requires="p14">
      <p:transition spd="slow" p14:dur="2000" advTm="25796"/>
    </mc:Choice>
    <mc:Fallback xmlns="">
      <p:transition spd="slow" advTm="257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200" kern="1200">
                <a:solidFill>
                  <a:schemeClr val="tx1"/>
                </a:solidFill>
                <a:latin typeface="+mj-lt"/>
                <a:ea typeface="+mj-ea"/>
                <a:cs typeface="+mj-cs"/>
              </a:rPr>
              <a:t>Sexual Reproduction - </a:t>
            </a:r>
            <a:r>
              <a:rPr lang="en-US" sz="4200" b="1" u="sng" kern="1200">
                <a:solidFill>
                  <a:schemeClr val="tx1"/>
                </a:solidFill>
                <a:latin typeface="+mj-lt"/>
                <a:ea typeface="+mj-ea"/>
                <a:cs typeface="+mj-cs"/>
              </a:rPr>
              <a:t>Sex Determination</a:t>
            </a:r>
            <a:endParaRPr lang="en-US" sz="4200" u="sng" kern="1200">
              <a:solidFill>
                <a:schemeClr val="tx1"/>
              </a:solidFill>
              <a:latin typeface="+mj-lt"/>
              <a:ea typeface="+mj-ea"/>
              <a:cs typeface="+mj-cs"/>
            </a:endParaRPr>
          </a:p>
        </p:txBody>
      </p:sp>
      <p:pic>
        <p:nvPicPr>
          <p:cNvPr id="16" name="Content Placeholder 15" descr="File:Pampas deer nursing fwan.jpg - Wikimedia Commons">
            <a:extLst>
              <a:ext uri="{FF2B5EF4-FFF2-40B4-BE49-F238E27FC236}">
                <a16:creationId xmlns:a16="http://schemas.microsoft.com/office/drawing/2014/main" id="{4FAC1731-D692-1B40-9F8A-639D93F216EA}"/>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9484" r="9955" b="2"/>
          <a:stretch/>
        </p:blipFill>
        <p:spPr>
          <a:xfrm>
            <a:off x="630936" y="1175962"/>
            <a:ext cx="5458968" cy="4506076"/>
          </a:xfrm>
          <a:prstGeom prst="rect">
            <a:avLst/>
          </a:prstGeom>
        </p:spPr>
      </p:pic>
      <p:sp>
        <p:nvSpPr>
          <p:cNvPr id="3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739128" y="2649134"/>
            <a:ext cx="5082758" cy="3566541"/>
          </a:xfrm>
        </p:spPr>
        <p:txBody>
          <a:bodyPr vert="horz" lIns="91440" tIns="45720" rIns="91440" bIns="45720" rtlCol="0" anchor="t">
            <a:normAutofit/>
          </a:bodyPr>
          <a:lstStyle/>
          <a:p>
            <a:r>
              <a:rPr lang="en-US" sz="2200" dirty="0"/>
              <a:t>Mammalian sex is determined genetically by the combination of X and Y chromosomes. </a:t>
            </a:r>
          </a:p>
          <a:p>
            <a:r>
              <a:rPr lang="en-US" sz="2200" dirty="0"/>
              <a:t>Individuals homozygous for X (XX) are female and heterozygous individuals (XY) are male.</a:t>
            </a:r>
          </a:p>
        </p:txBody>
      </p:sp>
      <p:sp>
        <p:nvSpPr>
          <p:cNvPr id="17" name="TextBox 16">
            <a:extLst>
              <a:ext uri="{FF2B5EF4-FFF2-40B4-BE49-F238E27FC236}">
                <a16:creationId xmlns:a16="http://schemas.microsoft.com/office/drawing/2014/main" id="{81FA79B2-0E1B-9146-81DD-B1263C1683C1}"/>
              </a:ext>
            </a:extLst>
          </p:cNvPr>
          <p:cNvSpPr txBox="1"/>
          <p:nvPr/>
        </p:nvSpPr>
        <p:spPr>
          <a:xfrm>
            <a:off x="3782862" y="548198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Pampas_deer_nursing_fwan.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540834762"/>
      </p:ext>
    </p:extLst>
  </p:cSld>
  <p:clrMapOvr>
    <a:masterClrMapping/>
  </p:clrMapOvr>
  <mc:AlternateContent xmlns:mc="http://schemas.openxmlformats.org/markup-compatibility/2006" xmlns:p14="http://schemas.microsoft.com/office/powerpoint/2010/main">
    <mc:Choice Requires="p14">
      <p:transition spd="slow" p14:dur="2000" advTm="25787"/>
    </mc:Choice>
    <mc:Fallback xmlns="">
      <p:transition spd="slow" advTm="2578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200" kern="1200">
                <a:solidFill>
                  <a:schemeClr val="tx1"/>
                </a:solidFill>
                <a:latin typeface="+mj-lt"/>
                <a:ea typeface="+mj-ea"/>
                <a:cs typeface="+mj-cs"/>
              </a:rPr>
              <a:t>Sexual Reproduction - </a:t>
            </a:r>
            <a:r>
              <a:rPr lang="en-US" sz="4200" b="1" u="sng" kern="1200">
                <a:solidFill>
                  <a:schemeClr val="tx1"/>
                </a:solidFill>
                <a:latin typeface="+mj-lt"/>
                <a:ea typeface="+mj-ea"/>
                <a:cs typeface="+mj-cs"/>
              </a:rPr>
              <a:t>Sex Determination</a:t>
            </a:r>
            <a:endParaRPr lang="en-US" sz="4200" u="sng" kern="1200">
              <a:solidFill>
                <a:schemeClr val="tx1"/>
              </a:solidFill>
              <a:latin typeface="+mj-lt"/>
              <a:ea typeface="+mj-ea"/>
              <a:cs typeface="+mj-cs"/>
            </a:endParaRPr>
          </a:p>
        </p:txBody>
      </p:sp>
      <p:pic>
        <p:nvPicPr>
          <p:cNvPr id="6" name="Content Placeholder 5" descr="Free picture: pair, cardinalis, birds, male, female ...">
            <a:extLst>
              <a:ext uri="{FF2B5EF4-FFF2-40B4-BE49-F238E27FC236}">
                <a16:creationId xmlns:a16="http://schemas.microsoft.com/office/drawing/2014/main" id="{28A06AC5-72C7-954D-B700-411CD08A26B8}"/>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263" r="7876" b="-1"/>
          <a:stretch/>
        </p:blipFill>
        <p:spPr>
          <a:xfrm>
            <a:off x="630936" y="1175961"/>
            <a:ext cx="5458968" cy="4506077"/>
          </a:xfrm>
          <a:prstGeom prst="rect">
            <a:avLst/>
          </a:prstGeom>
        </p:spPr>
      </p:pic>
      <p:sp>
        <p:nvSpPr>
          <p:cNvPr id="2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739128" y="2664886"/>
            <a:ext cx="4818888" cy="3550789"/>
          </a:xfrm>
        </p:spPr>
        <p:txBody>
          <a:bodyPr vert="horz" lIns="91440" tIns="45720" rIns="91440" bIns="45720" rtlCol="0" anchor="t">
            <a:normAutofit/>
          </a:bodyPr>
          <a:lstStyle/>
          <a:p>
            <a:r>
              <a:rPr lang="en-US" sz="2200"/>
              <a:t>Bird </a:t>
            </a:r>
            <a:r>
              <a:rPr lang="en-US" sz="2200" b="1"/>
              <a:t>sex determination</a:t>
            </a:r>
            <a:r>
              <a:rPr lang="en-US" sz="2200"/>
              <a:t> is dependent on the combination of Z and W chromosomes. </a:t>
            </a:r>
          </a:p>
          <a:p>
            <a:r>
              <a:rPr lang="en-US" sz="2200"/>
              <a:t>Homozygous for Z (ZZ) results in a male and heterozygous (ZW) results in a female. </a:t>
            </a:r>
          </a:p>
          <a:p>
            <a:r>
              <a:rPr lang="en-US" sz="2200"/>
              <a:t>Notice that this system is the opposite of the mammalian system because in birds the female is the sex with the different sex chromosomes.</a:t>
            </a:r>
          </a:p>
        </p:txBody>
      </p:sp>
    </p:spTree>
    <p:extLst>
      <p:ext uri="{BB962C8B-B14F-4D97-AF65-F5344CB8AC3E}">
        <p14:creationId xmlns:p14="http://schemas.microsoft.com/office/powerpoint/2010/main" val="3429897721"/>
      </p:ext>
    </p:extLst>
  </p:cSld>
  <p:clrMapOvr>
    <a:masterClrMapping/>
  </p:clrMapOvr>
  <mc:AlternateContent xmlns:mc="http://schemas.openxmlformats.org/markup-compatibility/2006" xmlns:p14="http://schemas.microsoft.com/office/powerpoint/2010/main">
    <mc:Choice Requires="p14">
      <p:transition spd="slow" p14:dur="2000" advTm="34134"/>
    </mc:Choice>
    <mc:Fallback xmlns="">
      <p:transition spd="slow" advTm="3413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200" kern="1200">
                <a:solidFill>
                  <a:schemeClr val="tx1"/>
                </a:solidFill>
                <a:latin typeface="+mj-lt"/>
                <a:ea typeface="+mj-ea"/>
                <a:cs typeface="+mj-cs"/>
              </a:rPr>
              <a:t>Sexual Reproduction - </a:t>
            </a:r>
            <a:r>
              <a:rPr lang="en-US" sz="4200" b="1" u="sng" kern="1200">
                <a:solidFill>
                  <a:schemeClr val="tx1"/>
                </a:solidFill>
                <a:latin typeface="+mj-lt"/>
                <a:ea typeface="+mj-ea"/>
                <a:cs typeface="+mj-cs"/>
              </a:rPr>
              <a:t>Sex Determination</a:t>
            </a:r>
            <a:endParaRPr lang="en-US" sz="4200" u="sng" kern="1200">
              <a:solidFill>
                <a:schemeClr val="tx1"/>
              </a:solidFill>
              <a:latin typeface="+mj-lt"/>
              <a:ea typeface="+mj-ea"/>
              <a:cs typeface="+mj-cs"/>
            </a:endParaRPr>
          </a:p>
        </p:txBody>
      </p:sp>
      <p:pic>
        <p:nvPicPr>
          <p:cNvPr id="12" name="Content Placeholder 11" descr="File:Leatherback Turtle eggs hatching at Eagle Beach ...">
            <a:extLst>
              <a:ext uri="{FF2B5EF4-FFF2-40B4-BE49-F238E27FC236}">
                <a16:creationId xmlns:a16="http://schemas.microsoft.com/office/drawing/2014/main" id="{44D7BA5D-0A93-DC45-AE8C-AFB55299C678}"/>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r="9139" b="-1"/>
          <a:stretch/>
        </p:blipFill>
        <p:spPr>
          <a:xfrm>
            <a:off x="630936" y="1175961"/>
            <a:ext cx="5458968" cy="4506078"/>
          </a:xfrm>
          <a:prstGeom prst="rect">
            <a:avLst/>
          </a:prstGeom>
        </p:spPr>
      </p:pic>
      <p:sp>
        <p:nvSpPr>
          <p:cNvPr id="3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335487" y="2649134"/>
            <a:ext cx="5682342" cy="3668064"/>
          </a:xfrm>
        </p:spPr>
        <p:txBody>
          <a:bodyPr vert="horz" lIns="91440" tIns="45720" rIns="91440" bIns="45720" rtlCol="0" anchor="t">
            <a:normAutofit/>
          </a:bodyPr>
          <a:lstStyle/>
          <a:p>
            <a:r>
              <a:rPr lang="en-US" sz="2200" dirty="0"/>
              <a:t>Some other species</a:t>
            </a:r>
          </a:p>
          <a:p>
            <a:pPr lvl="1"/>
            <a:r>
              <a:rPr lang="en-US" sz="1800" dirty="0"/>
              <a:t> sex not determined by chromosomes, but by some aspect of the environment. </a:t>
            </a:r>
          </a:p>
          <a:p>
            <a:r>
              <a:rPr lang="en-US" sz="2200" dirty="0"/>
              <a:t>Sex determination in alligators, some turtles, and tuataras</a:t>
            </a:r>
          </a:p>
          <a:p>
            <a:pPr lvl="1"/>
            <a:r>
              <a:rPr lang="en-US" sz="1800" dirty="0"/>
              <a:t>dependent on the temperature during the middle third of egg development.</a:t>
            </a:r>
          </a:p>
        </p:txBody>
      </p:sp>
      <p:sp>
        <p:nvSpPr>
          <p:cNvPr id="13" name="TextBox 12">
            <a:extLst>
              <a:ext uri="{FF2B5EF4-FFF2-40B4-BE49-F238E27FC236}">
                <a16:creationId xmlns:a16="http://schemas.microsoft.com/office/drawing/2014/main" id="{EFC60DAA-81AA-B247-92C6-F9B4BE2FA71D}"/>
              </a:ext>
            </a:extLst>
          </p:cNvPr>
          <p:cNvSpPr txBox="1"/>
          <p:nvPr/>
        </p:nvSpPr>
        <p:spPr>
          <a:xfrm>
            <a:off x="3782862" y="5481984"/>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Leatherback_Turtle_eggs_hatching_at_Eagle_Beach,_Arub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212178896"/>
      </p:ext>
    </p:extLst>
  </p:cSld>
  <p:clrMapOvr>
    <a:masterClrMapping/>
  </p:clrMapOvr>
  <mc:AlternateContent xmlns:mc="http://schemas.openxmlformats.org/markup-compatibility/2006" xmlns:p14="http://schemas.microsoft.com/office/powerpoint/2010/main">
    <mc:Choice Requires="p14">
      <p:transition spd="slow" p14:dur="2000" advTm="47800"/>
    </mc:Choice>
    <mc:Fallback xmlns="">
      <p:transition spd="slow" advTm="478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200" kern="1200">
                <a:solidFill>
                  <a:schemeClr val="tx1"/>
                </a:solidFill>
                <a:latin typeface="+mj-lt"/>
                <a:ea typeface="+mj-ea"/>
                <a:cs typeface="+mj-cs"/>
              </a:rPr>
              <a:t>Sexual Reproduction - </a:t>
            </a:r>
            <a:r>
              <a:rPr lang="en-US" sz="4200" b="1" u="sng" kern="1200">
                <a:solidFill>
                  <a:schemeClr val="tx1"/>
                </a:solidFill>
                <a:latin typeface="+mj-lt"/>
                <a:ea typeface="+mj-ea"/>
                <a:cs typeface="+mj-cs"/>
              </a:rPr>
              <a:t>Sex Determination</a:t>
            </a:r>
            <a:endParaRPr lang="en-US" sz="4200" u="sng" kern="1200">
              <a:solidFill>
                <a:schemeClr val="tx1"/>
              </a:solidFill>
              <a:latin typeface="+mj-lt"/>
              <a:ea typeface="+mj-ea"/>
              <a:cs typeface="+mj-cs"/>
            </a:endParaRPr>
          </a:p>
        </p:txBody>
      </p:sp>
      <p:pic>
        <p:nvPicPr>
          <p:cNvPr id="8" name="Picture 1" descr="page2image13916048">
            <a:extLst>
              <a:ext uri="{FF2B5EF4-FFF2-40B4-BE49-F238E27FC236}">
                <a16:creationId xmlns:a16="http://schemas.microsoft.com/office/drawing/2014/main" id="{BFD48817-5892-6A41-9F8A-1A6F12FE91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8882"/>
          <a:stretch/>
        </p:blipFill>
        <p:spPr bwMode="auto">
          <a:xfrm>
            <a:off x="384557" y="640080"/>
            <a:ext cx="5200611" cy="5577840"/>
          </a:xfrm>
          <a:prstGeom prst="rect">
            <a:avLst/>
          </a:prstGeom>
          <a:noFill/>
          <a:extLst>
            <a:ext uri="{909E8E84-426E-40DD-AFC4-6F175D3DCCD1}">
              <a14:hiddenFill xmlns:a14="http://schemas.microsoft.com/office/drawing/2010/main">
                <a:solidFill>
                  <a:srgbClr val="FFFFFF"/>
                </a:solidFill>
              </a14:hiddenFill>
            </a:ext>
          </a:extLst>
        </p:spPr>
      </p:pic>
      <p:sp>
        <p:nvSpPr>
          <p:cNvPr id="2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032862" y="2777156"/>
            <a:ext cx="5711443" cy="4025981"/>
          </a:xfrm>
        </p:spPr>
        <p:txBody>
          <a:bodyPr vert="horz" lIns="91440" tIns="45720" rIns="91440" bIns="45720" rtlCol="0" anchor="t">
            <a:noAutofit/>
          </a:bodyPr>
          <a:lstStyle/>
          <a:p>
            <a:r>
              <a:rPr lang="en-US" sz="1800" dirty="0"/>
              <a:t>Some species change their sex during their lives, such as the Slipper Limpets on right.</a:t>
            </a:r>
          </a:p>
          <a:p>
            <a:r>
              <a:rPr lang="en-US" sz="1800" dirty="0"/>
              <a:t>Oysters are born male, grow in size, and become female and lay eggs.</a:t>
            </a:r>
          </a:p>
          <a:p>
            <a:r>
              <a:rPr lang="en-US" sz="1800" dirty="0"/>
              <a:t> Wrasses, a family of reef fishes, are all sequential hermaphrodites. </a:t>
            </a:r>
          </a:p>
          <a:p>
            <a:pPr lvl="1"/>
            <a:r>
              <a:rPr lang="en-US" sz="1800" dirty="0"/>
              <a:t>Some of these species live in closely coordinated schools with a dominant male and a large number of smaller females. </a:t>
            </a:r>
          </a:p>
          <a:p>
            <a:pPr lvl="1"/>
            <a:r>
              <a:rPr lang="en-US" sz="1800" dirty="0"/>
              <a:t>If the male dies, a female increases in size, changes sex, and becomes the new dominant male.</a:t>
            </a:r>
          </a:p>
        </p:txBody>
      </p:sp>
    </p:spTree>
    <p:extLst>
      <p:ext uri="{BB962C8B-B14F-4D97-AF65-F5344CB8AC3E}">
        <p14:creationId xmlns:p14="http://schemas.microsoft.com/office/powerpoint/2010/main" val="573365915"/>
      </p:ext>
    </p:extLst>
  </p:cSld>
  <p:clrMapOvr>
    <a:masterClrMapping/>
  </p:clrMapOvr>
  <mc:AlternateContent xmlns:mc="http://schemas.openxmlformats.org/markup-compatibility/2006" xmlns:p14="http://schemas.microsoft.com/office/powerpoint/2010/main">
    <mc:Choice Requires="p14">
      <p:transition spd="slow" p14:dur="2000" advTm="61006"/>
    </mc:Choice>
    <mc:Fallback xmlns="">
      <p:transition spd="slow" advTm="610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000"/>
              <a:t>Sexual Reproduction - </a:t>
            </a:r>
            <a:r>
              <a:rPr lang="en-US" sz="5000" u="sng"/>
              <a:t>Bisexual Reproduction</a:t>
            </a:r>
            <a:endParaRPr lang="en-US" sz="5000"/>
          </a:p>
        </p:txBody>
      </p:sp>
      <p:pic>
        <p:nvPicPr>
          <p:cNvPr id="6" name="Content Placeholder 5" descr="Free Images : animal, cute, wildlife, mammal, fauna ...">
            <a:extLst>
              <a:ext uri="{FF2B5EF4-FFF2-40B4-BE49-F238E27FC236}">
                <a16:creationId xmlns:a16="http://schemas.microsoft.com/office/drawing/2014/main" id="{251B4CF4-AFA0-E441-903D-76C728A3304F}"/>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t="2446"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5297762" y="2706624"/>
            <a:ext cx="6251110" cy="3483864"/>
          </a:xfrm>
        </p:spPr>
        <p:txBody>
          <a:bodyPr vert="horz" lIns="91440" tIns="45720" rIns="91440" bIns="45720" rtlCol="0">
            <a:normAutofit/>
          </a:bodyPr>
          <a:lstStyle/>
          <a:p>
            <a:pPr>
              <a:defRPr/>
            </a:pPr>
            <a:r>
              <a:rPr lang="en-US" sz="2200" dirty="0"/>
              <a:t>Most common form</a:t>
            </a:r>
          </a:p>
          <a:p>
            <a:pPr>
              <a:defRPr/>
            </a:pPr>
            <a:r>
              <a:rPr lang="en-US" sz="2200" dirty="0"/>
              <a:t>Produces offspring from union of gametes from two genetically different parents</a:t>
            </a:r>
          </a:p>
          <a:p>
            <a:pPr>
              <a:defRPr/>
            </a:pPr>
            <a:r>
              <a:rPr lang="en-US" sz="2200" dirty="0"/>
              <a:t>Generally, individuals are male or female </a:t>
            </a:r>
          </a:p>
          <a:p>
            <a:pPr>
              <a:defRPr/>
            </a:pPr>
            <a:r>
              <a:rPr lang="en-US" sz="2200" dirty="0"/>
              <a:t>Organisms are </a:t>
            </a:r>
            <a:r>
              <a:rPr lang="en-US" sz="2200" i="1" dirty="0"/>
              <a:t>dioecious </a:t>
            </a:r>
          </a:p>
          <a:p>
            <a:pPr lvl="1">
              <a:defRPr/>
            </a:pPr>
            <a:r>
              <a:rPr lang="en-US" sz="2200" dirty="0"/>
              <a:t>Sexes are separate </a:t>
            </a:r>
          </a:p>
          <a:p>
            <a:pPr lvl="1">
              <a:defRPr/>
            </a:pPr>
            <a:r>
              <a:rPr lang="en-US" sz="2200" dirty="0"/>
              <a:t>Most vertebrates and many invertebrates</a:t>
            </a:r>
          </a:p>
        </p:txBody>
      </p:sp>
    </p:spTree>
    <p:extLst>
      <p:ext uri="{BB962C8B-B14F-4D97-AF65-F5344CB8AC3E}">
        <p14:creationId xmlns:p14="http://schemas.microsoft.com/office/powerpoint/2010/main" val="2101029202"/>
      </p:ext>
    </p:extLst>
  </p:cSld>
  <p:clrMapOvr>
    <a:masterClrMapping/>
  </p:clrMapOvr>
  <mc:AlternateContent xmlns:mc="http://schemas.openxmlformats.org/markup-compatibility/2006" xmlns:p14="http://schemas.microsoft.com/office/powerpoint/2010/main">
    <mc:Choice Requires="p14">
      <p:transition spd="slow" p14:dur="2000" advTm="27172"/>
    </mc:Choice>
    <mc:Fallback xmlns="">
      <p:transition spd="slow" advTm="271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02C1E-ED0F-A841-86A0-32FB18FE252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3800" kern="1200">
                <a:solidFill>
                  <a:schemeClr val="tx1"/>
                </a:solidFill>
                <a:latin typeface="+mj-lt"/>
                <a:ea typeface="+mj-ea"/>
                <a:cs typeface="+mj-cs"/>
              </a:rPr>
              <a:t>Sexual Reproduction - </a:t>
            </a:r>
            <a:r>
              <a:rPr lang="en-US" sz="3800" u="sng" kern="1200">
                <a:solidFill>
                  <a:schemeClr val="tx1"/>
                </a:solidFill>
                <a:latin typeface="+mj-lt"/>
                <a:ea typeface="+mj-ea"/>
                <a:cs typeface="+mj-cs"/>
              </a:rPr>
              <a:t>Bisexual Reproduction</a:t>
            </a:r>
            <a:endParaRPr lang="en-US" sz="3800" kern="1200">
              <a:solidFill>
                <a:schemeClr val="tx1"/>
              </a:solidFill>
              <a:latin typeface="+mj-lt"/>
              <a:ea typeface="+mj-ea"/>
              <a:cs typeface="+mj-cs"/>
            </a:endParaRPr>
          </a:p>
        </p:txBody>
      </p:sp>
      <p:pic>
        <p:nvPicPr>
          <p:cNvPr id="12" name="Content Placeholder 11" descr="Male, female – ah, what's the difference?">
            <a:extLst>
              <a:ext uri="{FF2B5EF4-FFF2-40B4-BE49-F238E27FC236}">
                <a16:creationId xmlns:a16="http://schemas.microsoft.com/office/drawing/2014/main" id="{64F1BA8E-CB06-BA40-AA82-3FAEB4D90C93}"/>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1828" r="20856" b="1"/>
          <a:stretch/>
        </p:blipFill>
        <p:spPr>
          <a:xfrm>
            <a:off x="639536" y="640080"/>
            <a:ext cx="5441768" cy="5577840"/>
          </a:xfrm>
          <a:prstGeom prst="rect">
            <a:avLst/>
          </a:prstGeom>
        </p:spPr>
      </p:pic>
      <p:sp>
        <p:nvSpPr>
          <p:cNvPr id="5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E7E8D-5E58-B444-B472-342E4098CAD2}"/>
              </a:ext>
            </a:extLst>
          </p:cNvPr>
          <p:cNvSpPr>
            <a:spLocks noGrp="1"/>
          </p:cNvSpPr>
          <p:nvPr>
            <p:ph sz="half" idx="1"/>
          </p:nvPr>
        </p:nvSpPr>
        <p:spPr>
          <a:xfrm>
            <a:off x="6739128" y="2664886"/>
            <a:ext cx="4818888" cy="3550789"/>
          </a:xfrm>
        </p:spPr>
        <p:txBody>
          <a:bodyPr vert="horz" lIns="91440" tIns="45720" rIns="91440" bIns="45720" rtlCol="0" anchor="t">
            <a:normAutofit/>
          </a:bodyPr>
          <a:lstStyle/>
          <a:p>
            <a:pPr>
              <a:defRPr/>
            </a:pPr>
            <a:r>
              <a:rPr lang="en-US" sz="2000" i="1" dirty="0"/>
              <a:t>Gonads</a:t>
            </a:r>
          </a:p>
          <a:p>
            <a:pPr lvl="1">
              <a:defRPr/>
            </a:pPr>
            <a:r>
              <a:rPr lang="en-US" sz="2000" dirty="0"/>
              <a:t>Organs that produce germ cells (gametes)</a:t>
            </a:r>
          </a:p>
          <a:p>
            <a:pPr>
              <a:defRPr/>
            </a:pPr>
            <a:r>
              <a:rPr lang="en-US" sz="2000" dirty="0"/>
              <a:t>The female produces the </a:t>
            </a:r>
            <a:r>
              <a:rPr lang="en-US" sz="2000" i="1" dirty="0"/>
              <a:t>ovum</a:t>
            </a:r>
          </a:p>
          <a:p>
            <a:pPr lvl="1">
              <a:defRPr/>
            </a:pPr>
            <a:r>
              <a:rPr lang="en-US" sz="2000" dirty="0"/>
              <a:t> Large with stored yolk and nonmotile</a:t>
            </a:r>
          </a:p>
          <a:p>
            <a:pPr>
              <a:defRPr/>
            </a:pPr>
            <a:r>
              <a:rPr lang="en-US" sz="2000" i="1" dirty="0"/>
              <a:t>Spermatozoa </a:t>
            </a:r>
            <a:r>
              <a:rPr lang="en-US" sz="2000" dirty="0"/>
              <a:t>are produced by the male</a:t>
            </a:r>
          </a:p>
          <a:p>
            <a:pPr lvl="1">
              <a:defRPr/>
            </a:pPr>
            <a:r>
              <a:rPr lang="en-US" sz="2000" dirty="0"/>
              <a:t>Small, motile and much more numerous</a:t>
            </a:r>
          </a:p>
          <a:p>
            <a:pPr lvl="3">
              <a:defRPr/>
            </a:pPr>
            <a:endParaRPr lang="en-US" sz="2000" dirty="0"/>
          </a:p>
        </p:txBody>
      </p:sp>
      <p:sp>
        <p:nvSpPr>
          <p:cNvPr id="14" name="TextBox 13">
            <a:extLst>
              <a:ext uri="{FF2B5EF4-FFF2-40B4-BE49-F238E27FC236}">
                <a16:creationId xmlns:a16="http://schemas.microsoft.com/office/drawing/2014/main" id="{BC5C1A0E-10F6-0546-AC34-352A3D015D5B}"/>
              </a:ext>
            </a:extLst>
          </p:cNvPr>
          <p:cNvSpPr txBox="1"/>
          <p:nvPr/>
        </p:nvSpPr>
        <p:spPr>
          <a:xfrm>
            <a:off x="3755026" y="601786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theconversation.com/male-female-ah-whats-the-difference-1278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282201813"/>
      </p:ext>
    </p:extLst>
  </p:cSld>
  <p:clrMapOvr>
    <a:masterClrMapping/>
  </p:clrMapOvr>
  <mc:AlternateContent xmlns:mc="http://schemas.openxmlformats.org/markup-compatibility/2006" xmlns:p14="http://schemas.microsoft.com/office/powerpoint/2010/main">
    <mc:Choice Requires="p14">
      <p:transition spd="slow" p14:dur="2000" advTm="38110"/>
    </mc:Choice>
    <mc:Fallback xmlns="">
      <p:transition spd="slow" advTm="38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80D8-6A4F-644E-A026-A339A491BA17}"/>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Reproductive Patterns - Fish</a:t>
            </a:r>
          </a:p>
        </p:txBody>
      </p:sp>
      <p:pic>
        <p:nvPicPr>
          <p:cNvPr id="6" name="Content Placeholder 5" descr="Topic 11.4: Sexual Reproduction - AMAZING WORLD OF SCIENCE ...">
            <a:extLst>
              <a:ext uri="{FF2B5EF4-FFF2-40B4-BE49-F238E27FC236}">
                <a16:creationId xmlns:a16="http://schemas.microsoft.com/office/drawing/2014/main" id="{115B95AA-DBCF-F54C-8780-159EEE33929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20692" y="1149205"/>
            <a:ext cx="5769211" cy="4326908"/>
          </a:xfrm>
          <a:prstGeom prst="rect">
            <a:avLst/>
          </a:prstGeom>
        </p:spPr>
      </p:pic>
      <p:sp>
        <p:nvSpPr>
          <p:cNvPr id="2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13899-A840-1F48-AC8C-1EB81446C2FC}"/>
              </a:ext>
            </a:extLst>
          </p:cNvPr>
          <p:cNvSpPr>
            <a:spLocks noGrp="1"/>
          </p:cNvSpPr>
          <p:nvPr>
            <p:ph sz="half" idx="1"/>
          </p:nvPr>
        </p:nvSpPr>
        <p:spPr>
          <a:xfrm>
            <a:off x="6410595" y="2664886"/>
            <a:ext cx="5460713" cy="3768571"/>
          </a:xfrm>
        </p:spPr>
        <p:txBody>
          <a:bodyPr vert="horz" lIns="91440" tIns="45720" rIns="91440" bIns="45720" rtlCol="0" anchor="t">
            <a:normAutofit/>
          </a:bodyPr>
          <a:lstStyle/>
          <a:p>
            <a:r>
              <a:rPr lang="en-US" sz="2400" dirty="0"/>
              <a:t>All fish reproduce in an aquatic environment. </a:t>
            </a:r>
          </a:p>
          <a:p>
            <a:r>
              <a:rPr lang="en-US" sz="2400" dirty="0"/>
              <a:t>Fertilization is usually external. </a:t>
            </a:r>
          </a:p>
          <a:p>
            <a:r>
              <a:rPr lang="en-US" sz="2400" dirty="0"/>
              <a:t>Thousands of eggs are produced and fertilized</a:t>
            </a:r>
          </a:p>
          <a:p>
            <a:pPr lvl="1"/>
            <a:r>
              <a:rPr lang="en-US" sz="2000" dirty="0"/>
              <a:t>few survive and grow to maturity.</a:t>
            </a:r>
          </a:p>
        </p:txBody>
      </p:sp>
      <p:sp>
        <p:nvSpPr>
          <p:cNvPr id="7" name="TextBox 6">
            <a:extLst>
              <a:ext uri="{FF2B5EF4-FFF2-40B4-BE49-F238E27FC236}">
                <a16:creationId xmlns:a16="http://schemas.microsoft.com/office/drawing/2014/main" id="{E0EECC41-9016-2143-9C64-932ECE818843}"/>
              </a:ext>
            </a:extLst>
          </p:cNvPr>
          <p:cNvSpPr txBox="1"/>
          <p:nvPr/>
        </p:nvSpPr>
        <p:spPr>
          <a:xfrm>
            <a:off x="3782862" y="5276058"/>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rgscience.com/topic-114-sexual-reproduction.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81599614"/>
      </p:ext>
    </p:extLst>
  </p:cSld>
  <p:clrMapOvr>
    <a:masterClrMapping/>
  </p:clrMapOvr>
  <mc:AlternateContent xmlns:mc="http://schemas.openxmlformats.org/markup-compatibility/2006" xmlns:p14="http://schemas.microsoft.com/office/powerpoint/2010/main">
    <mc:Choice Requires="p14">
      <p:transition spd="slow" p14:dur="2000" advTm="31307"/>
    </mc:Choice>
    <mc:Fallback xmlns="">
      <p:transition spd="slow" advTm="313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41981B3-CD3C-C14D-AB38-62E64AE18C48}"/>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Animal Reproduction</a:t>
            </a:r>
          </a:p>
        </p:txBody>
      </p:sp>
      <p:pic>
        <p:nvPicPr>
          <p:cNvPr id="7" name="Figure" descr="Photo shows a yellow seahorse with its tail curled around a fragment of coral.">
            <a:extLst>
              <a:ext uri="{FF2B5EF4-FFF2-40B4-BE49-F238E27FC236}">
                <a16:creationId xmlns:a16="http://schemas.microsoft.com/office/drawing/2014/main" id="{9FF4B3F5-ED11-6945-897C-87D49BF7930F}"/>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val="0"/>
              </a:ext>
            </a:extLst>
          </a:blip>
          <a:srcRect l="1540" r="13958" b="-2"/>
          <a:stretch/>
        </p:blipFill>
        <p:spPr>
          <a:xfrm>
            <a:off x="-7" y="1"/>
            <a:ext cx="7829523" cy="6408742"/>
          </a:xfrm>
          <a:prstGeom prst="rect">
            <a:avLst/>
          </a:prstGeom>
        </p:spPr>
      </p:pic>
      <p:sp>
        <p:nvSpPr>
          <p:cNvPr id="5" name="Content Placeholder 4">
            <a:extLst>
              <a:ext uri="{FF2B5EF4-FFF2-40B4-BE49-F238E27FC236}">
                <a16:creationId xmlns:a16="http://schemas.microsoft.com/office/drawing/2014/main" id="{6F0012B4-23BC-3B4D-9879-4AAFD5010C1A}"/>
              </a:ext>
            </a:extLst>
          </p:cNvPr>
          <p:cNvSpPr>
            <a:spLocks noGrp="1"/>
          </p:cNvSpPr>
          <p:nvPr>
            <p:ph sz="half" idx="1"/>
          </p:nvPr>
        </p:nvSpPr>
        <p:spPr>
          <a:xfrm>
            <a:off x="7952014" y="2024744"/>
            <a:ext cx="4016829" cy="4343750"/>
          </a:xfrm>
        </p:spPr>
        <p:txBody>
          <a:bodyPr vert="horz" lIns="91440" tIns="45720" rIns="91440" bIns="45720" rtlCol="0">
            <a:noAutofit/>
          </a:bodyPr>
          <a:lstStyle/>
          <a:p>
            <a:pPr marL="0"/>
            <a:r>
              <a:rPr lang="en-US" sz="1800" dirty="0"/>
              <a:t>Each species has its unique adaptations.</a:t>
            </a:r>
          </a:p>
          <a:p>
            <a:r>
              <a:rPr lang="en-US" sz="1800" dirty="0"/>
              <a:t>Seahorse and Pipefish reproduction is unlike any other animal.</a:t>
            </a:r>
          </a:p>
          <a:p>
            <a:r>
              <a:rPr lang="en-US" sz="1800" dirty="0"/>
              <a:t>Female seahorses produce eggs that are then fertilized by the male. Unlike with almost all other animals, the young then develop in a pouch of the male seahorse until birth.                 </a:t>
            </a:r>
            <a:r>
              <a:rPr lang="en-US" sz="1000" dirty="0"/>
              <a:t>(credit: “cliff1066”/Flickr</a:t>
            </a:r>
            <a:r>
              <a:rPr lang="en-US" sz="1800" dirty="0"/>
              <a:t>)</a:t>
            </a:r>
          </a:p>
          <a:p>
            <a:r>
              <a:rPr lang="en-US" sz="1800" dirty="0">
                <a:hlinkClick r:id="rId3"/>
              </a:rPr>
              <a:t>Seahorse reproduction</a:t>
            </a:r>
            <a:endParaRPr lang="en-US" sz="1800" dirty="0"/>
          </a:p>
        </p:txBody>
      </p:sp>
      <p:sp>
        <p:nvSpPr>
          <p:cNvPr id="22" name="Rectangle 2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308141"/>
      </p:ext>
    </p:extLst>
  </p:cSld>
  <p:clrMapOvr>
    <a:masterClrMapping/>
  </p:clrMapOvr>
  <mc:AlternateContent xmlns:mc="http://schemas.openxmlformats.org/markup-compatibility/2006" xmlns:p14="http://schemas.microsoft.com/office/powerpoint/2010/main">
    <mc:Choice Requires="p14">
      <p:transition spd="slow" p14:dur="2000" advTm="35613"/>
    </mc:Choice>
    <mc:Fallback xmlns="">
      <p:transition spd="slow" advTm="3561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80D8-6A4F-644E-A026-A339A491BA17}"/>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3800" kern="1200" dirty="0">
                <a:solidFill>
                  <a:schemeClr val="tx1"/>
                </a:solidFill>
                <a:latin typeface="+mj-lt"/>
                <a:ea typeface="+mj-ea"/>
                <a:cs typeface="+mj-cs"/>
              </a:rPr>
              <a:t>Reproductive Patterns - Amphibians</a:t>
            </a:r>
          </a:p>
        </p:txBody>
      </p:sp>
      <p:pic>
        <p:nvPicPr>
          <p:cNvPr id="10" name="Google Shape;175;p31">
            <a:extLst>
              <a:ext uri="{FF2B5EF4-FFF2-40B4-BE49-F238E27FC236}">
                <a16:creationId xmlns:a16="http://schemas.microsoft.com/office/drawing/2014/main" id="{2CB3283C-517C-DE4E-A2DF-1CB0525B62BE}"/>
              </a:ext>
            </a:extLst>
          </p:cNvPr>
          <p:cNvPicPr preferRelativeResize="0">
            <a:picLocks noGrp="1"/>
          </p:cNvPicPr>
          <p:nvPr>
            <p:ph sz="half" idx="2"/>
          </p:nvPr>
        </p:nvPicPr>
        <p:blipFill>
          <a:blip r:embed="rId2"/>
          <a:stretch>
            <a:fillRect/>
          </a:stretch>
        </p:blipFill>
        <p:spPr>
          <a:xfrm>
            <a:off x="630936" y="1579775"/>
            <a:ext cx="5458968" cy="3698449"/>
          </a:xfrm>
          <a:prstGeom prst="rect">
            <a:avLst/>
          </a:prstGeom>
          <a:noFill/>
        </p:spPr>
      </p:pic>
      <p:sp>
        <p:nvSpPr>
          <p:cNvPr id="28"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13899-A840-1F48-AC8C-1EB81446C2FC}"/>
              </a:ext>
            </a:extLst>
          </p:cNvPr>
          <p:cNvSpPr>
            <a:spLocks noGrp="1"/>
          </p:cNvSpPr>
          <p:nvPr>
            <p:ph sz="half" idx="1"/>
          </p:nvPr>
        </p:nvSpPr>
        <p:spPr>
          <a:xfrm>
            <a:off x="6591518" y="2664886"/>
            <a:ext cx="5311358" cy="3550789"/>
          </a:xfrm>
        </p:spPr>
        <p:txBody>
          <a:bodyPr vert="horz" lIns="91440" tIns="45720" rIns="91440" bIns="45720" rtlCol="0" anchor="t">
            <a:normAutofit/>
          </a:bodyPr>
          <a:lstStyle/>
          <a:p>
            <a:pPr marL="0" lvl="0">
              <a:spcBef>
                <a:spcPts val="0"/>
              </a:spcBef>
              <a:spcAft>
                <a:spcPts val="1600"/>
              </a:spcAft>
            </a:pPr>
            <a:r>
              <a:rPr lang="en-US" sz="2200" dirty="0"/>
              <a:t>The amphibians were the first vertebrates to invade the land (although not completely). </a:t>
            </a:r>
          </a:p>
          <a:p>
            <a:pPr marL="0" lvl="0">
              <a:spcBef>
                <a:spcPts val="0"/>
              </a:spcBef>
              <a:spcAft>
                <a:spcPts val="1600"/>
              </a:spcAft>
            </a:pPr>
            <a:r>
              <a:rPr lang="en-US" sz="2200" dirty="0"/>
              <a:t>Fertilization is usually external.  </a:t>
            </a:r>
          </a:p>
          <a:p>
            <a:pPr marL="0" lvl="0">
              <a:spcBef>
                <a:spcPts val="0"/>
              </a:spcBef>
              <a:spcAft>
                <a:spcPts val="1600"/>
              </a:spcAft>
            </a:pPr>
            <a:r>
              <a:rPr lang="en-US" sz="2200" dirty="0"/>
              <a:t>In frogs and toads, the male grasps the female and discharges fluid containing sperm onto the eggs as she releases them into the water.</a:t>
            </a:r>
          </a:p>
        </p:txBody>
      </p:sp>
    </p:spTree>
    <p:extLst>
      <p:ext uri="{BB962C8B-B14F-4D97-AF65-F5344CB8AC3E}">
        <p14:creationId xmlns:p14="http://schemas.microsoft.com/office/powerpoint/2010/main" val="2621217875"/>
      </p:ext>
    </p:extLst>
  </p:cSld>
  <p:clrMapOvr>
    <a:masterClrMapping/>
  </p:clrMapOvr>
  <mc:AlternateContent xmlns:mc="http://schemas.openxmlformats.org/markup-compatibility/2006" xmlns:p14="http://schemas.microsoft.com/office/powerpoint/2010/main">
    <mc:Choice Requires="p14">
      <p:transition spd="slow" p14:dur="2000" advTm="34708"/>
    </mc:Choice>
    <mc:Fallback xmlns="">
      <p:transition spd="slow" advTm="347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90156-290D-694B-9A45-A4D35132189A}"/>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600" kern="1200">
                <a:solidFill>
                  <a:schemeClr val="tx1"/>
                </a:solidFill>
                <a:latin typeface="+mj-lt"/>
                <a:ea typeface="+mj-ea"/>
                <a:cs typeface="+mj-cs"/>
              </a:rPr>
              <a:t>Reproductive Patterns- Oviparity</a:t>
            </a:r>
          </a:p>
        </p:txBody>
      </p:sp>
      <p:pic>
        <p:nvPicPr>
          <p:cNvPr id="6" name="Content Placeholder 5" descr="FSLOVENGLISH: THE ANIMAL KINGDOM: VERTEBRATES (I)">
            <a:extLst>
              <a:ext uri="{FF2B5EF4-FFF2-40B4-BE49-F238E27FC236}">
                <a16:creationId xmlns:a16="http://schemas.microsoft.com/office/drawing/2014/main" id="{A7686372-5775-1A44-8BC0-0C5137B56DA7}"/>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9815" r="-3" b="-3"/>
          <a:stretch/>
        </p:blipFill>
        <p:spPr>
          <a:xfrm>
            <a:off x="630936" y="1560120"/>
            <a:ext cx="5458968" cy="3737760"/>
          </a:xfrm>
          <a:prstGeom prst="rect">
            <a:avLst/>
          </a:prstGeom>
        </p:spPr>
      </p:pic>
      <p:sp>
        <p:nvSpPr>
          <p:cNvPr id="2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9EB516-A128-1848-876B-F386267888C0}"/>
              </a:ext>
            </a:extLst>
          </p:cNvPr>
          <p:cNvSpPr>
            <a:spLocks noGrp="1"/>
          </p:cNvSpPr>
          <p:nvPr>
            <p:ph sz="half" idx="1"/>
          </p:nvPr>
        </p:nvSpPr>
        <p:spPr>
          <a:xfrm>
            <a:off x="6433457" y="2667422"/>
            <a:ext cx="5458968" cy="3552489"/>
          </a:xfrm>
        </p:spPr>
        <p:txBody>
          <a:bodyPr vert="horz" lIns="91440" tIns="45720" rIns="91440" bIns="45720" rtlCol="0" anchor="t">
            <a:normAutofit/>
          </a:bodyPr>
          <a:lstStyle/>
          <a:p>
            <a:pPr>
              <a:defRPr/>
            </a:pPr>
            <a:r>
              <a:rPr lang="en-US" sz="2400" dirty="0"/>
              <a:t> Lay eggs outside the body</a:t>
            </a:r>
            <a:r>
              <a:rPr lang="en-US" sz="2400" i="1" dirty="0"/>
              <a:t> (“egg-birth”) </a:t>
            </a:r>
            <a:endParaRPr lang="en-US" sz="2400" dirty="0"/>
          </a:p>
          <a:p>
            <a:pPr lvl="1">
              <a:defRPr/>
            </a:pPr>
            <a:r>
              <a:rPr lang="en-US" dirty="0"/>
              <a:t>Fertilization may be internal (before eggs are laid) or external (after laid)</a:t>
            </a:r>
          </a:p>
          <a:p>
            <a:pPr lvl="1">
              <a:defRPr/>
            </a:pPr>
            <a:r>
              <a:rPr lang="en-US" dirty="0"/>
              <a:t>Some animals abandon eggs; others provide extensive care</a:t>
            </a:r>
          </a:p>
          <a:p>
            <a:pPr lvl="1">
              <a:defRPr/>
            </a:pPr>
            <a:r>
              <a:rPr lang="en-US" dirty="0"/>
              <a:t>Platypus, lizards, snakes, birds</a:t>
            </a:r>
          </a:p>
        </p:txBody>
      </p:sp>
      <p:sp>
        <p:nvSpPr>
          <p:cNvPr id="7" name="TextBox 6">
            <a:extLst>
              <a:ext uri="{FF2B5EF4-FFF2-40B4-BE49-F238E27FC236}">
                <a16:creationId xmlns:a16="http://schemas.microsoft.com/office/drawing/2014/main" id="{CA64AB95-82BD-8E41-9F0B-F7B0E23E4419}"/>
              </a:ext>
            </a:extLst>
          </p:cNvPr>
          <p:cNvSpPr txBox="1"/>
          <p:nvPr/>
        </p:nvSpPr>
        <p:spPr>
          <a:xfrm>
            <a:off x="3649812" y="509782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fslovenglish.blogspot.com/2016/01/the-animal-kingdom-invertebrates-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588763575"/>
      </p:ext>
    </p:extLst>
  </p:cSld>
  <p:clrMapOvr>
    <a:masterClrMapping/>
  </p:clrMapOvr>
  <mc:AlternateContent xmlns:mc="http://schemas.openxmlformats.org/markup-compatibility/2006" xmlns:p14="http://schemas.microsoft.com/office/powerpoint/2010/main">
    <mc:Choice Requires="p14">
      <p:transition spd="slow" p14:dur="2000" advTm="52387"/>
    </mc:Choice>
    <mc:Fallback xmlns="">
      <p:transition spd="slow" advTm="5238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9716D72B-0D25-43A5-8554-C535E5118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90156-290D-694B-9A45-A4D35132189A}"/>
              </a:ext>
            </a:extLst>
          </p:cNvPr>
          <p:cNvSpPr>
            <a:spLocks noGrp="1"/>
          </p:cNvSpPr>
          <p:nvPr>
            <p:ph type="title"/>
          </p:nvPr>
        </p:nvSpPr>
        <p:spPr>
          <a:xfrm>
            <a:off x="7543801" y="432877"/>
            <a:ext cx="3988536" cy="1642533"/>
          </a:xfrm>
        </p:spPr>
        <p:txBody>
          <a:bodyPr vert="horz" lIns="91440" tIns="45720" rIns="91440" bIns="45720" rtlCol="0" anchor="b">
            <a:normAutofit/>
          </a:bodyPr>
          <a:lstStyle/>
          <a:p>
            <a:r>
              <a:rPr lang="en-US" sz="3400" kern="1200">
                <a:solidFill>
                  <a:schemeClr val="tx1"/>
                </a:solidFill>
                <a:latin typeface="+mj-lt"/>
                <a:ea typeface="+mj-ea"/>
                <a:cs typeface="+mj-cs"/>
              </a:rPr>
              <a:t>Reproductive Patterns- Ovoviparity</a:t>
            </a:r>
          </a:p>
        </p:txBody>
      </p:sp>
      <p:pic>
        <p:nvPicPr>
          <p:cNvPr id="14" name="Content Placeholder 13" descr="T-sirtalis on mtpeak Joe Pryspek – Vermont Reptile and ...">
            <a:extLst>
              <a:ext uri="{FF2B5EF4-FFF2-40B4-BE49-F238E27FC236}">
                <a16:creationId xmlns:a16="http://schemas.microsoft.com/office/drawing/2014/main" id="{74FA10E8-2DC2-ED44-A700-4139F37BA2BA}"/>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7872" r="22840" b="3"/>
          <a:stretch/>
        </p:blipFill>
        <p:spPr>
          <a:xfrm>
            <a:off x="-7" y="10"/>
            <a:ext cx="3919476" cy="4143497"/>
          </a:xfrm>
          <a:custGeom>
            <a:avLst/>
            <a:gdLst/>
            <a:ahLst/>
            <a:cxnLst/>
            <a:rect l="l" t="t" r="r" b="b"/>
            <a:pathLst>
              <a:path w="3919476" h="4143507">
                <a:moveTo>
                  <a:pt x="0" y="0"/>
                </a:moveTo>
                <a:lnTo>
                  <a:pt x="3903116" y="0"/>
                </a:lnTo>
                <a:lnTo>
                  <a:pt x="3899307" y="150213"/>
                </a:lnTo>
                <a:cubicBezTo>
                  <a:pt x="3899870" y="322276"/>
                  <a:pt x="3912280" y="494071"/>
                  <a:pt x="3910163" y="665222"/>
                </a:cubicBezTo>
                <a:cubicBezTo>
                  <a:pt x="3909034" y="760465"/>
                  <a:pt x="3887866" y="855454"/>
                  <a:pt x="3891817" y="950951"/>
                </a:cubicBezTo>
                <a:cubicBezTo>
                  <a:pt x="3903389" y="1240363"/>
                  <a:pt x="3899579" y="1529902"/>
                  <a:pt x="3914679" y="1819187"/>
                </a:cubicBezTo>
                <a:cubicBezTo>
                  <a:pt x="3924446" y="1960184"/>
                  <a:pt x="3919293" y="2101691"/>
                  <a:pt x="3899297" y="2241812"/>
                </a:cubicBezTo>
                <a:cubicBezTo>
                  <a:pt x="3882644" y="2346833"/>
                  <a:pt x="3892946" y="2452744"/>
                  <a:pt x="3900002" y="2558273"/>
                </a:cubicBezTo>
                <a:cubicBezTo>
                  <a:pt x="3908611" y="2686026"/>
                  <a:pt x="3913268" y="2813652"/>
                  <a:pt x="3899155" y="2941659"/>
                </a:cubicBezTo>
                <a:cubicBezTo>
                  <a:pt x="3888995" y="3032710"/>
                  <a:pt x="3898449" y="3124270"/>
                  <a:pt x="3904095" y="3215577"/>
                </a:cubicBezTo>
                <a:cubicBezTo>
                  <a:pt x="3911433" y="3310871"/>
                  <a:pt x="3911433" y="3406520"/>
                  <a:pt x="3904095" y="3501814"/>
                </a:cubicBezTo>
                <a:cubicBezTo>
                  <a:pt x="3896728" y="3588930"/>
                  <a:pt x="3898478" y="3676464"/>
                  <a:pt x="3909317" y="3763288"/>
                </a:cubicBezTo>
                <a:cubicBezTo>
                  <a:pt x="3921171" y="3864881"/>
                  <a:pt x="3911998" y="3966473"/>
                  <a:pt x="3903389" y="4068066"/>
                </a:cubicBezTo>
                <a:lnTo>
                  <a:pt x="3899890" y="4129496"/>
                </a:lnTo>
                <a:lnTo>
                  <a:pt x="3856837" y="4131079"/>
                </a:lnTo>
                <a:cubicBezTo>
                  <a:pt x="3690565" y="4131562"/>
                  <a:pt x="3524292" y="4118803"/>
                  <a:pt x="3358020" y="4125635"/>
                </a:cubicBezTo>
                <a:cubicBezTo>
                  <a:pt x="3138339" y="4134610"/>
                  <a:pt x="2918661" y="4144924"/>
                  <a:pt x="2699106" y="4130457"/>
                </a:cubicBezTo>
                <a:cubicBezTo>
                  <a:pt x="2548620" y="4120546"/>
                  <a:pt x="2397378" y="4107552"/>
                  <a:pt x="2246135" y="4111571"/>
                </a:cubicBezTo>
                <a:cubicBezTo>
                  <a:pt x="2090859" y="4115857"/>
                  <a:pt x="1936213" y="4129921"/>
                  <a:pt x="1781316" y="4140235"/>
                </a:cubicBezTo>
                <a:cubicBezTo>
                  <a:pt x="1667682" y="4147695"/>
                  <a:pt x="1553608" y="4142392"/>
                  <a:pt x="1441020" y="4124430"/>
                </a:cubicBezTo>
                <a:cubicBezTo>
                  <a:pt x="1360735" y="4111704"/>
                  <a:pt x="1279946" y="4117196"/>
                  <a:pt x="1199535" y="4121751"/>
                </a:cubicBezTo>
                <a:cubicBezTo>
                  <a:pt x="1054343" y="4130324"/>
                  <a:pt x="909653" y="4143718"/>
                  <a:pt x="764462" y="4130324"/>
                </a:cubicBezTo>
                <a:cubicBezTo>
                  <a:pt x="634770" y="4118267"/>
                  <a:pt x="503820" y="4108490"/>
                  <a:pt x="375137" y="4118267"/>
                </a:cubicBezTo>
                <a:cubicBezTo>
                  <a:pt x="278626" y="4125601"/>
                  <a:pt x="182043" y="4132935"/>
                  <a:pt x="85336" y="4130493"/>
                </a:cubicBezTo>
                <a:lnTo>
                  <a:pt x="0" y="4125145"/>
                </a:lnTo>
                <a:close/>
              </a:path>
            </a:pathLst>
          </a:custGeom>
        </p:spPr>
      </p:pic>
      <p:pic>
        <p:nvPicPr>
          <p:cNvPr id="34" name="Picture 33" descr="Tiliqua scincoides - Wikipedia">
            <a:extLst>
              <a:ext uri="{FF2B5EF4-FFF2-40B4-BE49-F238E27FC236}">
                <a16:creationId xmlns:a16="http://schemas.microsoft.com/office/drawing/2014/main" id="{B2D35C2D-318F-FC46-8CA8-B8E94BF97340}"/>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2835" r="30625" b="2"/>
          <a:stretch/>
        </p:blipFill>
        <p:spPr>
          <a:xfrm>
            <a:off x="4115400" y="10"/>
            <a:ext cx="3058323" cy="3597029"/>
          </a:xfrm>
          <a:custGeom>
            <a:avLst/>
            <a:gdLst/>
            <a:ahLst/>
            <a:cxnLst/>
            <a:rect l="l" t="t" r="r" b="b"/>
            <a:pathLst>
              <a:path w="3058323" h="3597039">
                <a:moveTo>
                  <a:pt x="15411" y="0"/>
                </a:moveTo>
                <a:lnTo>
                  <a:pt x="3031762" y="0"/>
                </a:lnTo>
                <a:lnTo>
                  <a:pt x="3046461" y="132146"/>
                </a:lnTo>
                <a:cubicBezTo>
                  <a:pt x="3048338" y="180004"/>
                  <a:pt x="3046791" y="227996"/>
                  <a:pt x="3041802" y="275754"/>
                </a:cubicBezTo>
                <a:cubicBezTo>
                  <a:pt x="3027897" y="401800"/>
                  <a:pt x="3049074" y="530780"/>
                  <a:pt x="3008505" y="654529"/>
                </a:cubicBezTo>
                <a:cubicBezTo>
                  <a:pt x="3005571" y="667491"/>
                  <a:pt x="3004614" y="680823"/>
                  <a:pt x="3005698" y="694078"/>
                </a:cubicBezTo>
                <a:cubicBezTo>
                  <a:pt x="3005188" y="761821"/>
                  <a:pt x="3019349" y="827651"/>
                  <a:pt x="3033127" y="893608"/>
                </a:cubicBezTo>
                <a:cubicBezTo>
                  <a:pt x="3048309" y="966327"/>
                  <a:pt x="3067190" y="1038663"/>
                  <a:pt x="3044226" y="1113933"/>
                </a:cubicBezTo>
                <a:cubicBezTo>
                  <a:pt x="3037911" y="1137802"/>
                  <a:pt x="3037911" y="1162909"/>
                  <a:pt x="3044226" y="1186779"/>
                </a:cubicBezTo>
                <a:cubicBezTo>
                  <a:pt x="3050414" y="1219872"/>
                  <a:pt x="3050414" y="1253833"/>
                  <a:pt x="3044226" y="1286927"/>
                </a:cubicBezTo>
                <a:cubicBezTo>
                  <a:pt x="3034913" y="1357732"/>
                  <a:pt x="3025345" y="1428920"/>
                  <a:pt x="3030448" y="1500363"/>
                </a:cubicBezTo>
                <a:cubicBezTo>
                  <a:pt x="3038001" y="1625694"/>
                  <a:pt x="3036164" y="1751408"/>
                  <a:pt x="3024962" y="1876459"/>
                </a:cubicBezTo>
                <a:cubicBezTo>
                  <a:pt x="3020242" y="1937185"/>
                  <a:pt x="3013991" y="1998805"/>
                  <a:pt x="3036572" y="2058128"/>
                </a:cubicBezTo>
                <a:cubicBezTo>
                  <a:pt x="3039761" y="2065719"/>
                  <a:pt x="3039761" y="2074267"/>
                  <a:pt x="3036572" y="2081857"/>
                </a:cubicBezTo>
                <a:cubicBezTo>
                  <a:pt x="2993834" y="2180984"/>
                  <a:pt x="3005826" y="2282153"/>
                  <a:pt x="3027897" y="2382556"/>
                </a:cubicBezTo>
                <a:cubicBezTo>
                  <a:pt x="3059523" y="2516907"/>
                  <a:pt x="3066565" y="2655863"/>
                  <a:pt x="3048691" y="2792715"/>
                </a:cubicBezTo>
                <a:cubicBezTo>
                  <a:pt x="3037337" y="2873471"/>
                  <a:pt x="3023687" y="2954354"/>
                  <a:pt x="3031596" y="3036386"/>
                </a:cubicBezTo>
                <a:cubicBezTo>
                  <a:pt x="3037490" y="3100417"/>
                  <a:pt x="3039736" y="3164741"/>
                  <a:pt x="3038358" y="3229027"/>
                </a:cubicBezTo>
                <a:cubicBezTo>
                  <a:pt x="3036891" y="3311633"/>
                  <a:pt x="3031788" y="3394080"/>
                  <a:pt x="3028535" y="3476606"/>
                </a:cubicBezTo>
                <a:lnTo>
                  <a:pt x="3026145" y="3582089"/>
                </a:lnTo>
                <a:lnTo>
                  <a:pt x="2837742" y="3576169"/>
                </a:lnTo>
                <a:cubicBezTo>
                  <a:pt x="2749601" y="3575123"/>
                  <a:pt x="2661428" y="3575842"/>
                  <a:pt x="2573255" y="3578457"/>
                </a:cubicBezTo>
                <a:cubicBezTo>
                  <a:pt x="2415279" y="3583558"/>
                  <a:pt x="2257302" y="3585390"/>
                  <a:pt x="2099327" y="3578457"/>
                </a:cubicBezTo>
                <a:cubicBezTo>
                  <a:pt x="1926907" y="3570479"/>
                  <a:pt x="1754870" y="3579504"/>
                  <a:pt x="1582958" y="3591536"/>
                </a:cubicBezTo>
                <a:cubicBezTo>
                  <a:pt x="1416747" y="3603177"/>
                  <a:pt x="1250917" y="3594544"/>
                  <a:pt x="1084959" y="3582381"/>
                </a:cubicBezTo>
                <a:cubicBezTo>
                  <a:pt x="910095" y="3569328"/>
                  <a:pt x="734510" y="3570585"/>
                  <a:pt x="559849" y="3586174"/>
                </a:cubicBezTo>
                <a:cubicBezTo>
                  <a:pt x="445325" y="3596376"/>
                  <a:pt x="330549" y="3581074"/>
                  <a:pt x="216532" y="3582119"/>
                </a:cubicBezTo>
                <a:lnTo>
                  <a:pt x="3784" y="3583799"/>
                </a:lnTo>
                <a:lnTo>
                  <a:pt x="23102" y="3304343"/>
                </a:lnTo>
                <a:cubicBezTo>
                  <a:pt x="27378" y="3232352"/>
                  <a:pt x="25445" y="3160183"/>
                  <a:pt x="17316" y="3088458"/>
                </a:cubicBezTo>
                <a:cubicBezTo>
                  <a:pt x="9187" y="3007476"/>
                  <a:pt x="12024" y="2925898"/>
                  <a:pt x="25783" y="2845525"/>
                </a:cubicBezTo>
                <a:cubicBezTo>
                  <a:pt x="43141" y="2750282"/>
                  <a:pt x="35379" y="2655039"/>
                  <a:pt x="29029" y="2559796"/>
                </a:cubicBezTo>
                <a:cubicBezTo>
                  <a:pt x="11671" y="2298322"/>
                  <a:pt x="-9498" y="2036848"/>
                  <a:pt x="4615" y="1774485"/>
                </a:cubicBezTo>
                <a:cubicBezTo>
                  <a:pt x="7578" y="1718482"/>
                  <a:pt x="20561" y="1663876"/>
                  <a:pt x="25925" y="1608255"/>
                </a:cubicBezTo>
                <a:cubicBezTo>
                  <a:pt x="41590" y="1446595"/>
                  <a:pt x="23242" y="1285571"/>
                  <a:pt x="15763" y="1124293"/>
                </a:cubicBezTo>
                <a:cubicBezTo>
                  <a:pt x="5010" y="945807"/>
                  <a:pt x="7183" y="766877"/>
                  <a:pt x="22255" y="588646"/>
                </a:cubicBezTo>
                <a:cubicBezTo>
                  <a:pt x="41165" y="395112"/>
                  <a:pt x="35097" y="201070"/>
                  <a:pt x="19010" y="7282"/>
                </a:cubicBezTo>
                <a:close/>
              </a:path>
            </a:pathLst>
          </a:custGeom>
        </p:spPr>
      </p:pic>
      <p:sp>
        <p:nvSpPr>
          <p:cNvPr id="6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6484" y="2424319"/>
            <a:ext cx="3851563" cy="18288"/>
          </a:xfrm>
          <a:custGeom>
            <a:avLst/>
            <a:gdLst>
              <a:gd name="connsiteX0" fmla="*/ 0 w 3851563"/>
              <a:gd name="connsiteY0" fmla="*/ 0 h 18288"/>
              <a:gd name="connsiteX1" fmla="*/ 718958 w 3851563"/>
              <a:gd name="connsiteY1" fmla="*/ 0 h 18288"/>
              <a:gd name="connsiteX2" fmla="*/ 1437917 w 3851563"/>
              <a:gd name="connsiteY2" fmla="*/ 0 h 18288"/>
              <a:gd name="connsiteX3" fmla="*/ 1964297 w 3851563"/>
              <a:gd name="connsiteY3" fmla="*/ 0 h 18288"/>
              <a:gd name="connsiteX4" fmla="*/ 2606224 w 3851563"/>
              <a:gd name="connsiteY4" fmla="*/ 0 h 18288"/>
              <a:gd name="connsiteX5" fmla="*/ 3171120 w 3851563"/>
              <a:gd name="connsiteY5" fmla="*/ 0 h 18288"/>
              <a:gd name="connsiteX6" fmla="*/ 3851563 w 3851563"/>
              <a:gd name="connsiteY6" fmla="*/ 0 h 18288"/>
              <a:gd name="connsiteX7" fmla="*/ 3851563 w 3851563"/>
              <a:gd name="connsiteY7" fmla="*/ 18288 h 18288"/>
              <a:gd name="connsiteX8" fmla="*/ 3209636 w 3851563"/>
              <a:gd name="connsiteY8" fmla="*/ 18288 h 18288"/>
              <a:gd name="connsiteX9" fmla="*/ 2644740 w 3851563"/>
              <a:gd name="connsiteY9" fmla="*/ 18288 h 18288"/>
              <a:gd name="connsiteX10" fmla="*/ 2002813 w 3851563"/>
              <a:gd name="connsiteY10" fmla="*/ 18288 h 18288"/>
              <a:gd name="connsiteX11" fmla="*/ 1399401 w 3851563"/>
              <a:gd name="connsiteY11" fmla="*/ 18288 h 18288"/>
              <a:gd name="connsiteX12" fmla="*/ 834505 w 3851563"/>
              <a:gd name="connsiteY12" fmla="*/ 18288 h 18288"/>
              <a:gd name="connsiteX13" fmla="*/ 0 w 3851563"/>
              <a:gd name="connsiteY13" fmla="*/ 18288 h 18288"/>
              <a:gd name="connsiteX14" fmla="*/ 0 w 3851563"/>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1563" h="18288" fill="none" extrusionOk="0">
                <a:moveTo>
                  <a:pt x="0" y="0"/>
                </a:moveTo>
                <a:cubicBezTo>
                  <a:pt x="195934" y="10403"/>
                  <a:pt x="550513" y="-3379"/>
                  <a:pt x="718958" y="0"/>
                </a:cubicBezTo>
                <a:cubicBezTo>
                  <a:pt x="887403" y="3379"/>
                  <a:pt x="1238155" y="34184"/>
                  <a:pt x="1437917" y="0"/>
                </a:cubicBezTo>
                <a:cubicBezTo>
                  <a:pt x="1637679" y="-34184"/>
                  <a:pt x="1735575" y="21633"/>
                  <a:pt x="1964297" y="0"/>
                </a:cubicBezTo>
                <a:cubicBezTo>
                  <a:pt x="2193019" y="-21633"/>
                  <a:pt x="2398398" y="-18127"/>
                  <a:pt x="2606224" y="0"/>
                </a:cubicBezTo>
                <a:cubicBezTo>
                  <a:pt x="2814050" y="18127"/>
                  <a:pt x="3010763" y="-3923"/>
                  <a:pt x="3171120" y="0"/>
                </a:cubicBezTo>
                <a:cubicBezTo>
                  <a:pt x="3331477" y="3923"/>
                  <a:pt x="3662318" y="22618"/>
                  <a:pt x="3851563" y="0"/>
                </a:cubicBezTo>
                <a:cubicBezTo>
                  <a:pt x="3851602" y="7328"/>
                  <a:pt x="3852182" y="9982"/>
                  <a:pt x="3851563" y="18288"/>
                </a:cubicBezTo>
                <a:cubicBezTo>
                  <a:pt x="3539697" y="8623"/>
                  <a:pt x="3360357" y="-7186"/>
                  <a:pt x="3209636" y="18288"/>
                </a:cubicBezTo>
                <a:cubicBezTo>
                  <a:pt x="3058915" y="43762"/>
                  <a:pt x="2810322" y="8087"/>
                  <a:pt x="2644740" y="18288"/>
                </a:cubicBezTo>
                <a:cubicBezTo>
                  <a:pt x="2479158" y="28489"/>
                  <a:pt x="2131941" y="44882"/>
                  <a:pt x="2002813" y="18288"/>
                </a:cubicBezTo>
                <a:cubicBezTo>
                  <a:pt x="1873685" y="-8306"/>
                  <a:pt x="1675560" y="30966"/>
                  <a:pt x="1399401" y="18288"/>
                </a:cubicBezTo>
                <a:cubicBezTo>
                  <a:pt x="1123242" y="5610"/>
                  <a:pt x="1065368" y="33824"/>
                  <a:pt x="834505" y="18288"/>
                </a:cubicBezTo>
                <a:cubicBezTo>
                  <a:pt x="603642" y="2752"/>
                  <a:pt x="191505" y="58863"/>
                  <a:pt x="0" y="18288"/>
                </a:cubicBezTo>
                <a:cubicBezTo>
                  <a:pt x="-593" y="9736"/>
                  <a:pt x="244" y="6610"/>
                  <a:pt x="0" y="0"/>
                </a:cubicBezTo>
                <a:close/>
              </a:path>
              <a:path w="3851563" h="18288" stroke="0" extrusionOk="0">
                <a:moveTo>
                  <a:pt x="0" y="0"/>
                </a:moveTo>
                <a:cubicBezTo>
                  <a:pt x="289752" y="13020"/>
                  <a:pt x="480313" y="17689"/>
                  <a:pt x="641927" y="0"/>
                </a:cubicBezTo>
                <a:cubicBezTo>
                  <a:pt x="803541" y="-17689"/>
                  <a:pt x="1025789" y="14289"/>
                  <a:pt x="1322370" y="0"/>
                </a:cubicBezTo>
                <a:cubicBezTo>
                  <a:pt x="1618951" y="-14289"/>
                  <a:pt x="1675364" y="4422"/>
                  <a:pt x="1925782" y="0"/>
                </a:cubicBezTo>
                <a:cubicBezTo>
                  <a:pt x="2176200" y="-4422"/>
                  <a:pt x="2354648" y="21578"/>
                  <a:pt x="2644740" y="0"/>
                </a:cubicBezTo>
                <a:cubicBezTo>
                  <a:pt x="2934832" y="-21578"/>
                  <a:pt x="2992732" y="-4264"/>
                  <a:pt x="3286667" y="0"/>
                </a:cubicBezTo>
                <a:cubicBezTo>
                  <a:pt x="3580602" y="4264"/>
                  <a:pt x="3638704" y="20914"/>
                  <a:pt x="3851563" y="0"/>
                </a:cubicBezTo>
                <a:cubicBezTo>
                  <a:pt x="3851890" y="8595"/>
                  <a:pt x="3851491" y="13110"/>
                  <a:pt x="3851563" y="18288"/>
                </a:cubicBezTo>
                <a:cubicBezTo>
                  <a:pt x="3681588" y="-9641"/>
                  <a:pt x="3414286" y="12858"/>
                  <a:pt x="3209636" y="18288"/>
                </a:cubicBezTo>
                <a:cubicBezTo>
                  <a:pt x="3004986" y="23718"/>
                  <a:pt x="2777102" y="31540"/>
                  <a:pt x="2490677" y="18288"/>
                </a:cubicBezTo>
                <a:cubicBezTo>
                  <a:pt x="2204252" y="5036"/>
                  <a:pt x="2142029" y="45834"/>
                  <a:pt x="1810235" y="18288"/>
                </a:cubicBezTo>
                <a:cubicBezTo>
                  <a:pt x="1478441" y="-9258"/>
                  <a:pt x="1432135" y="21272"/>
                  <a:pt x="1245339" y="18288"/>
                </a:cubicBezTo>
                <a:cubicBezTo>
                  <a:pt x="1058543" y="15304"/>
                  <a:pt x="886298" y="9998"/>
                  <a:pt x="718958" y="18288"/>
                </a:cubicBezTo>
                <a:cubicBezTo>
                  <a:pt x="551618" y="26578"/>
                  <a:pt x="308263" y="-12886"/>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图片素材 : 鲨鱼, 脊椎动物, 海洋生物学, 安魂曲, 软骨鱼, 大白鲨, lamniformes ...">
            <a:extLst>
              <a:ext uri="{FF2B5EF4-FFF2-40B4-BE49-F238E27FC236}">
                <a16:creationId xmlns:a16="http://schemas.microsoft.com/office/drawing/2014/main" id="{595605C5-D10D-814C-BB63-39AE626A7CC1}"/>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3510" r="-4" b="-4"/>
          <a:stretch/>
        </p:blipFill>
        <p:spPr>
          <a:xfrm>
            <a:off x="4" y="4328340"/>
            <a:ext cx="3912953" cy="2529660"/>
          </a:xfrm>
          <a:custGeom>
            <a:avLst/>
            <a:gdLst/>
            <a:ahLst/>
            <a:cxnLst/>
            <a:rect l="l" t="t" r="r" b="b"/>
            <a:pathLst>
              <a:path w="3912953" h="2529660">
                <a:moveTo>
                  <a:pt x="936025" y="662"/>
                </a:moveTo>
                <a:cubicBezTo>
                  <a:pt x="1035236" y="-744"/>
                  <a:pt x="1134457" y="93"/>
                  <a:pt x="1233691" y="3173"/>
                </a:cubicBezTo>
                <a:cubicBezTo>
                  <a:pt x="1304145" y="5316"/>
                  <a:pt x="1373087" y="24605"/>
                  <a:pt x="1443792" y="29025"/>
                </a:cubicBezTo>
                <a:cubicBezTo>
                  <a:pt x="1628434" y="40276"/>
                  <a:pt x="1812824" y="30901"/>
                  <a:pt x="1996836" y="18310"/>
                </a:cubicBezTo>
                <a:cubicBezTo>
                  <a:pt x="2245239" y="628"/>
                  <a:pt x="2494513" y="2101"/>
                  <a:pt x="2742715" y="22730"/>
                </a:cubicBezTo>
                <a:cubicBezTo>
                  <a:pt x="2962786" y="43947"/>
                  <a:pt x="3184369" y="39942"/>
                  <a:pt x="3403645" y="10808"/>
                </a:cubicBezTo>
                <a:cubicBezTo>
                  <a:pt x="3527916" y="-7007"/>
                  <a:pt x="3653321" y="9067"/>
                  <a:pt x="3778223" y="10808"/>
                </a:cubicBezTo>
                <a:lnTo>
                  <a:pt x="3895044" y="13590"/>
                </a:lnTo>
                <a:lnTo>
                  <a:pt x="3906212" y="275626"/>
                </a:lnTo>
                <a:cubicBezTo>
                  <a:pt x="3913438" y="398465"/>
                  <a:pt x="3909471" y="521632"/>
                  <a:pt x="3894358" y="643899"/>
                </a:cubicBezTo>
                <a:cubicBezTo>
                  <a:pt x="3888995" y="692536"/>
                  <a:pt x="3889982" y="741301"/>
                  <a:pt x="3888995" y="790066"/>
                </a:cubicBezTo>
                <a:cubicBezTo>
                  <a:pt x="3888712" y="799463"/>
                  <a:pt x="3895063" y="810383"/>
                  <a:pt x="3883632" y="818257"/>
                </a:cubicBezTo>
                <a:lnTo>
                  <a:pt x="3883632" y="830956"/>
                </a:lnTo>
                <a:cubicBezTo>
                  <a:pt x="3896192" y="837941"/>
                  <a:pt x="3889701" y="849370"/>
                  <a:pt x="3890688" y="858514"/>
                </a:cubicBezTo>
                <a:cubicBezTo>
                  <a:pt x="3907355" y="1033621"/>
                  <a:pt x="3909867" y="1209579"/>
                  <a:pt x="3898168" y="1385017"/>
                </a:cubicBezTo>
                <a:cubicBezTo>
                  <a:pt x="3889559" y="1546549"/>
                  <a:pt x="3898449" y="1707827"/>
                  <a:pt x="3908893" y="1869233"/>
                </a:cubicBezTo>
                <a:cubicBezTo>
                  <a:pt x="3921312" y="2061116"/>
                  <a:pt x="3901555" y="2252872"/>
                  <a:pt x="3898591" y="2444754"/>
                </a:cubicBezTo>
                <a:cubicBezTo>
                  <a:pt x="3898309" y="2461962"/>
                  <a:pt x="3899367" y="2479201"/>
                  <a:pt x="3900673" y="2496440"/>
                </a:cubicBezTo>
                <a:lnTo>
                  <a:pt x="3902963" y="2529660"/>
                </a:lnTo>
                <a:lnTo>
                  <a:pt x="0" y="2529660"/>
                </a:lnTo>
                <a:lnTo>
                  <a:pt x="0" y="15736"/>
                </a:lnTo>
                <a:lnTo>
                  <a:pt x="938" y="16032"/>
                </a:lnTo>
                <a:cubicBezTo>
                  <a:pt x="213686" y="39741"/>
                  <a:pt x="426055" y="24338"/>
                  <a:pt x="638426" y="11612"/>
                </a:cubicBezTo>
                <a:cubicBezTo>
                  <a:pt x="737616" y="5719"/>
                  <a:pt x="836815" y="2069"/>
                  <a:pt x="936025" y="662"/>
                </a:cubicBezTo>
                <a:close/>
              </a:path>
            </a:pathLst>
          </a:custGeom>
        </p:spPr>
      </p:pic>
      <p:pic>
        <p:nvPicPr>
          <p:cNvPr id="21" name="Picture 20" descr="Madagascar Hissing Cockroaches | I think I fell in love ...">
            <a:extLst>
              <a:ext uri="{FF2B5EF4-FFF2-40B4-BE49-F238E27FC236}">
                <a16:creationId xmlns:a16="http://schemas.microsoft.com/office/drawing/2014/main" id="{5912D78F-AED0-7847-A541-7050183D170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9277" r="25392" b="-4"/>
          <a:stretch/>
        </p:blipFill>
        <p:spPr>
          <a:xfrm>
            <a:off x="4110923" y="3791169"/>
            <a:ext cx="3058821" cy="3066831"/>
          </a:xfrm>
          <a:custGeom>
            <a:avLst/>
            <a:gdLst/>
            <a:ahLst/>
            <a:cxnLst/>
            <a:rect l="l" t="t" r="r" b="b"/>
            <a:pathLst>
              <a:path w="3058821" h="3066831">
                <a:moveTo>
                  <a:pt x="2787020" y="1261"/>
                </a:moveTo>
                <a:cubicBezTo>
                  <a:pt x="2839709" y="-518"/>
                  <a:pt x="2892422" y="-414"/>
                  <a:pt x="2945069" y="1571"/>
                </a:cubicBezTo>
                <a:lnTo>
                  <a:pt x="3038769" y="8460"/>
                </a:lnTo>
                <a:lnTo>
                  <a:pt x="3040494" y="37341"/>
                </a:lnTo>
                <a:cubicBezTo>
                  <a:pt x="3041244" y="71882"/>
                  <a:pt x="3039776" y="106360"/>
                  <a:pt x="3033397" y="140806"/>
                </a:cubicBezTo>
                <a:cubicBezTo>
                  <a:pt x="3014006" y="247842"/>
                  <a:pt x="3013240" y="353093"/>
                  <a:pt x="3049089" y="457834"/>
                </a:cubicBezTo>
                <a:cubicBezTo>
                  <a:pt x="3061974" y="495214"/>
                  <a:pt x="3059933" y="536166"/>
                  <a:pt x="3055085" y="576225"/>
                </a:cubicBezTo>
                <a:cubicBezTo>
                  <a:pt x="3043731" y="670377"/>
                  <a:pt x="3028167" y="764784"/>
                  <a:pt x="3035311" y="859828"/>
                </a:cubicBezTo>
                <a:cubicBezTo>
                  <a:pt x="3053554" y="1099545"/>
                  <a:pt x="3026891" y="1339261"/>
                  <a:pt x="3038883" y="1578850"/>
                </a:cubicBezTo>
                <a:cubicBezTo>
                  <a:pt x="3039113" y="1594185"/>
                  <a:pt x="3038526" y="1609507"/>
                  <a:pt x="3037097" y="1624778"/>
                </a:cubicBezTo>
                <a:cubicBezTo>
                  <a:pt x="3032504" y="1713061"/>
                  <a:pt x="3017960" y="1801599"/>
                  <a:pt x="3043476" y="1889499"/>
                </a:cubicBezTo>
                <a:cubicBezTo>
                  <a:pt x="3046015" y="1904618"/>
                  <a:pt x="3045632" y="1920080"/>
                  <a:pt x="3042328" y="1935044"/>
                </a:cubicBezTo>
                <a:cubicBezTo>
                  <a:pt x="3031394" y="2011884"/>
                  <a:pt x="3028524" y="2089667"/>
                  <a:pt x="3033780" y="2167106"/>
                </a:cubicBezTo>
                <a:cubicBezTo>
                  <a:pt x="3048962" y="2335903"/>
                  <a:pt x="3051130" y="2505606"/>
                  <a:pt x="3040286" y="2674734"/>
                </a:cubicBezTo>
                <a:cubicBezTo>
                  <a:pt x="3036459" y="2750260"/>
                  <a:pt x="3031611" y="2825530"/>
                  <a:pt x="3028294" y="2900035"/>
                </a:cubicBezTo>
                <a:cubicBezTo>
                  <a:pt x="3027210" y="2934608"/>
                  <a:pt x="3025392" y="2969245"/>
                  <a:pt x="3026078" y="3003803"/>
                </a:cubicBezTo>
                <a:lnTo>
                  <a:pt x="3033892" y="3066831"/>
                </a:lnTo>
                <a:lnTo>
                  <a:pt x="23851" y="3066831"/>
                </a:lnTo>
                <a:lnTo>
                  <a:pt x="42401" y="2704831"/>
                </a:lnTo>
                <a:cubicBezTo>
                  <a:pt x="45364" y="2461136"/>
                  <a:pt x="53409" y="2216933"/>
                  <a:pt x="28288" y="1974000"/>
                </a:cubicBezTo>
                <a:cubicBezTo>
                  <a:pt x="11213" y="1809420"/>
                  <a:pt x="17986" y="1645602"/>
                  <a:pt x="21091" y="1481150"/>
                </a:cubicBezTo>
                <a:cubicBezTo>
                  <a:pt x="24619" y="1296377"/>
                  <a:pt x="22926" y="1111480"/>
                  <a:pt x="22926" y="926707"/>
                </a:cubicBezTo>
                <a:cubicBezTo>
                  <a:pt x="22643" y="846322"/>
                  <a:pt x="27442" y="766445"/>
                  <a:pt x="35627" y="686441"/>
                </a:cubicBezTo>
                <a:cubicBezTo>
                  <a:pt x="47340" y="570372"/>
                  <a:pt x="33228" y="454937"/>
                  <a:pt x="14458" y="340646"/>
                </a:cubicBezTo>
                <a:cubicBezTo>
                  <a:pt x="3337" y="261010"/>
                  <a:pt x="-1375" y="180751"/>
                  <a:pt x="346" y="100506"/>
                </a:cubicBezTo>
                <a:lnTo>
                  <a:pt x="2424" y="12627"/>
                </a:lnTo>
                <a:lnTo>
                  <a:pt x="3495" y="12901"/>
                </a:lnTo>
                <a:cubicBezTo>
                  <a:pt x="343898" y="-3971"/>
                  <a:pt x="684174" y="17086"/>
                  <a:pt x="1024451" y="18263"/>
                </a:cubicBezTo>
                <a:cubicBezTo>
                  <a:pt x="1134033" y="18655"/>
                  <a:pt x="1243235" y="13685"/>
                  <a:pt x="1352564" y="9238"/>
                </a:cubicBezTo>
                <a:cubicBezTo>
                  <a:pt x="1493565" y="3614"/>
                  <a:pt x="1634312" y="14731"/>
                  <a:pt x="1775060" y="12508"/>
                </a:cubicBezTo>
                <a:cubicBezTo>
                  <a:pt x="2008160" y="8846"/>
                  <a:pt x="2241134" y="19571"/>
                  <a:pt x="2474235" y="12508"/>
                </a:cubicBezTo>
                <a:cubicBezTo>
                  <a:pt x="2578497" y="9238"/>
                  <a:pt x="2682758" y="4268"/>
                  <a:pt x="2787020" y="1261"/>
                </a:cubicBezTo>
                <a:close/>
              </a:path>
            </a:pathLst>
          </a:custGeom>
        </p:spPr>
      </p:pic>
      <p:sp>
        <p:nvSpPr>
          <p:cNvPr id="3" name="Content Placeholder 2">
            <a:extLst>
              <a:ext uri="{FF2B5EF4-FFF2-40B4-BE49-F238E27FC236}">
                <a16:creationId xmlns:a16="http://schemas.microsoft.com/office/drawing/2014/main" id="{159EB516-A128-1848-876B-F386267888C0}"/>
              </a:ext>
            </a:extLst>
          </p:cNvPr>
          <p:cNvSpPr>
            <a:spLocks noGrp="1"/>
          </p:cNvSpPr>
          <p:nvPr>
            <p:ph sz="half" idx="1"/>
          </p:nvPr>
        </p:nvSpPr>
        <p:spPr>
          <a:xfrm>
            <a:off x="7543618" y="2704407"/>
            <a:ext cx="3997805" cy="3489159"/>
          </a:xfrm>
        </p:spPr>
        <p:txBody>
          <a:bodyPr vert="horz" lIns="91440" tIns="45720" rIns="91440" bIns="45720" rtlCol="0">
            <a:normAutofit/>
          </a:bodyPr>
          <a:lstStyle/>
          <a:p>
            <a:pPr>
              <a:defRPr/>
            </a:pPr>
            <a:r>
              <a:rPr lang="en-US" sz="1900" dirty="0"/>
              <a:t>Fertilized eggs are retained in the female, and the embryo obtains its nourishment from the egg’s yolk. </a:t>
            </a:r>
          </a:p>
          <a:p>
            <a:pPr>
              <a:defRPr/>
            </a:pPr>
            <a:r>
              <a:rPr lang="en-US" sz="1900" dirty="0"/>
              <a:t>The eggs are retained in the female’s body until they hatch inside of her, or she lays the eggs right before they hatch. </a:t>
            </a:r>
          </a:p>
          <a:p>
            <a:pPr>
              <a:defRPr/>
            </a:pPr>
            <a:r>
              <a:rPr lang="en-US" sz="1900" dirty="0"/>
              <a:t>This process helps protect the eggs until hatching.</a:t>
            </a:r>
          </a:p>
          <a:p>
            <a:pPr>
              <a:defRPr/>
            </a:pPr>
            <a:r>
              <a:rPr lang="en-US" sz="1900" dirty="0"/>
              <a:t>Some sharks, lizards, snakes; and Madagascar hissing cockroach</a:t>
            </a:r>
          </a:p>
        </p:txBody>
      </p:sp>
      <p:sp>
        <p:nvSpPr>
          <p:cNvPr id="15" name="TextBox 14">
            <a:extLst>
              <a:ext uri="{FF2B5EF4-FFF2-40B4-BE49-F238E27FC236}">
                <a16:creationId xmlns:a16="http://schemas.microsoft.com/office/drawing/2014/main" id="{1690D194-6646-9A43-B61C-150FC1F770F3}"/>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vtherpatlas.org/herp-species-in-vermont/thamnophis-sirtalis/t-sirtalis-on-mtpeak-joe-pryspe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22" name="TextBox 21">
            <a:extLst>
              <a:ext uri="{FF2B5EF4-FFF2-40B4-BE49-F238E27FC236}">
                <a16:creationId xmlns:a16="http://schemas.microsoft.com/office/drawing/2014/main" id="{962A747E-3B9A-574E-8910-19C8C4D049BF}"/>
              </a:ext>
            </a:extLst>
          </p:cNvPr>
          <p:cNvSpPr txBox="1"/>
          <p:nvPr/>
        </p:nvSpPr>
        <p:spPr>
          <a:xfrm>
            <a:off x="7552393" y="6870700"/>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www.flickr.com/photos/calliope/428216742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35" name="TextBox 34">
            <a:extLst>
              <a:ext uri="{FF2B5EF4-FFF2-40B4-BE49-F238E27FC236}">
                <a16:creationId xmlns:a16="http://schemas.microsoft.com/office/drawing/2014/main" id="{98A3C15E-A12B-214D-828A-E54EBF9E99E6}"/>
              </a:ext>
            </a:extLst>
          </p:cNvPr>
          <p:cNvSpPr txBox="1"/>
          <p:nvPr/>
        </p:nvSpPr>
        <p:spPr>
          <a:xfrm>
            <a:off x="5232651"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en.wikipedia.org/wiki/Tiliqua_scincoid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87765261"/>
      </p:ext>
    </p:extLst>
  </p:cSld>
  <p:clrMapOvr>
    <a:masterClrMapping/>
  </p:clrMapOvr>
  <mc:AlternateContent xmlns:mc="http://schemas.openxmlformats.org/markup-compatibility/2006" xmlns:p14="http://schemas.microsoft.com/office/powerpoint/2010/main">
    <mc:Choice Requires="p14">
      <p:transition spd="slow" p14:dur="2000" advTm="52387"/>
    </mc:Choice>
    <mc:Fallback xmlns="">
      <p:transition spd="slow" advTm="523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90156-290D-694B-9A45-A4D35132189A}"/>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3800" kern="1200" dirty="0">
                <a:solidFill>
                  <a:schemeClr val="tx1"/>
                </a:solidFill>
                <a:latin typeface="+mj-lt"/>
                <a:ea typeface="+mj-ea"/>
                <a:cs typeface="+mj-cs"/>
              </a:rPr>
              <a:t>Reproductive Patterns-</a:t>
            </a:r>
            <a:br>
              <a:rPr lang="en-US" sz="3800" kern="1200" dirty="0">
                <a:solidFill>
                  <a:schemeClr val="tx1"/>
                </a:solidFill>
                <a:latin typeface="+mj-lt"/>
                <a:ea typeface="+mj-ea"/>
                <a:cs typeface="+mj-cs"/>
              </a:rPr>
            </a:br>
            <a:r>
              <a:rPr lang="en-US" sz="3800" kern="1200" dirty="0">
                <a:solidFill>
                  <a:schemeClr val="tx1"/>
                </a:solidFill>
                <a:latin typeface="+mj-lt"/>
                <a:ea typeface="+mj-ea"/>
                <a:cs typeface="+mj-cs"/>
              </a:rPr>
              <a:t>Viviparity</a:t>
            </a:r>
          </a:p>
        </p:txBody>
      </p:sp>
      <p:pic>
        <p:nvPicPr>
          <p:cNvPr id="7" name="Content Placeholder 6" descr="July, 2009 | QuadrupleZ">
            <a:extLst>
              <a:ext uri="{FF2B5EF4-FFF2-40B4-BE49-F238E27FC236}">
                <a16:creationId xmlns:a16="http://schemas.microsoft.com/office/drawing/2014/main" id="{FA50B95B-07EC-7340-ABA1-A89D583AA331}"/>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tretch/>
        </p:blipFill>
        <p:spPr>
          <a:xfrm>
            <a:off x="630936" y="1320474"/>
            <a:ext cx="5458968" cy="4217052"/>
          </a:xfrm>
          <a:prstGeom prst="rect">
            <a:avLst/>
          </a:prstGeom>
        </p:spPr>
      </p:pic>
      <p:sp>
        <p:nvSpPr>
          <p:cNvPr id="48"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9EB516-A128-1848-876B-F386267888C0}"/>
              </a:ext>
            </a:extLst>
          </p:cNvPr>
          <p:cNvSpPr>
            <a:spLocks noGrp="1"/>
          </p:cNvSpPr>
          <p:nvPr>
            <p:ph sz="half" idx="1"/>
          </p:nvPr>
        </p:nvSpPr>
        <p:spPr>
          <a:xfrm>
            <a:off x="6531429" y="2664886"/>
            <a:ext cx="5458968" cy="3555025"/>
          </a:xfrm>
        </p:spPr>
        <p:txBody>
          <a:bodyPr vert="horz" lIns="91440" tIns="45720" rIns="91440" bIns="45720" rtlCol="0" anchor="t">
            <a:normAutofit/>
          </a:bodyPr>
          <a:lstStyle/>
          <a:p>
            <a:pPr>
              <a:defRPr/>
            </a:pPr>
            <a:r>
              <a:rPr lang="en-US" sz="2000" i="1" dirty="0"/>
              <a:t>Live-birth Animals</a:t>
            </a:r>
            <a:r>
              <a:rPr lang="en-US" sz="2000" dirty="0"/>
              <a:t> </a:t>
            </a:r>
          </a:p>
          <a:p>
            <a:pPr lvl="1">
              <a:defRPr/>
            </a:pPr>
            <a:r>
              <a:rPr lang="en-US" sz="2000" dirty="0"/>
              <a:t>Give birth to young in a more advanced stage of development</a:t>
            </a:r>
          </a:p>
          <a:p>
            <a:pPr lvl="1">
              <a:defRPr/>
            </a:pPr>
            <a:r>
              <a:rPr lang="en-US" sz="2000" dirty="0"/>
              <a:t>Eggs develop in oviduct or uterus</a:t>
            </a:r>
          </a:p>
          <a:p>
            <a:pPr lvl="1">
              <a:defRPr/>
            </a:pPr>
            <a:r>
              <a:rPr lang="en-US" sz="2000" dirty="0"/>
              <a:t>Embryos continuously derive nourishment from the mother</a:t>
            </a:r>
          </a:p>
          <a:p>
            <a:pPr lvl="1">
              <a:defRPr/>
            </a:pPr>
            <a:r>
              <a:rPr lang="en-US" sz="2000" dirty="0"/>
              <a:t>Fertilization is internal</a:t>
            </a:r>
          </a:p>
          <a:p>
            <a:pPr lvl="1">
              <a:defRPr/>
            </a:pPr>
            <a:r>
              <a:rPr lang="en-US" sz="2000" dirty="0"/>
              <a:t>Occurs in mammals and some fishes</a:t>
            </a:r>
          </a:p>
          <a:p>
            <a:pPr lvl="1">
              <a:defRPr/>
            </a:pPr>
            <a:r>
              <a:rPr lang="en-US" sz="2000" dirty="0"/>
              <a:t>Provides more protection to offspring</a:t>
            </a:r>
          </a:p>
        </p:txBody>
      </p:sp>
      <p:sp>
        <p:nvSpPr>
          <p:cNvPr id="8" name="TextBox 7">
            <a:extLst>
              <a:ext uri="{FF2B5EF4-FFF2-40B4-BE49-F238E27FC236}">
                <a16:creationId xmlns:a16="http://schemas.microsoft.com/office/drawing/2014/main" id="{FE6F47D4-E7A2-174F-A476-CAEE393755FE}"/>
              </a:ext>
            </a:extLst>
          </p:cNvPr>
          <p:cNvSpPr txBox="1"/>
          <p:nvPr/>
        </p:nvSpPr>
        <p:spPr>
          <a:xfrm>
            <a:off x="3649813" y="5337471"/>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quadruplez.com/2009/0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748894289"/>
      </p:ext>
    </p:extLst>
  </p:cSld>
  <p:clrMapOvr>
    <a:masterClrMapping/>
  </p:clrMapOvr>
  <mc:AlternateContent xmlns:mc="http://schemas.openxmlformats.org/markup-compatibility/2006" xmlns:p14="http://schemas.microsoft.com/office/powerpoint/2010/main">
    <mc:Choice Requires="p14">
      <p:transition spd="slow" p14:dur="2000" advTm="40104"/>
    </mc:Choice>
    <mc:Fallback xmlns="">
      <p:transition spd="slow" advTm="40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90156-290D-694B-9A45-A4D35132189A}"/>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kern="1200">
                <a:solidFill>
                  <a:schemeClr val="tx1"/>
                </a:solidFill>
                <a:latin typeface="+mj-lt"/>
                <a:ea typeface="+mj-ea"/>
                <a:cs typeface="+mj-cs"/>
              </a:rPr>
              <a:t>Reproductive Patterns –</a:t>
            </a:r>
            <a:br>
              <a:rPr lang="en-US" sz="5400" kern="1200">
                <a:solidFill>
                  <a:schemeClr val="tx1"/>
                </a:solidFill>
                <a:latin typeface="+mj-lt"/>
                <a:ea typeface="+mj-ea"/>
                <a:cs typeface="+mj-cs"/>
              </a:rPr>
            </a:br>
            <a:r>
              <a:rPr lang="en-US" sz="5400" kern="1200">
                <a:solidFill>
                  <a:schemeClr val="tx1"/>
                </a:solidFill>
                <a:latin typeface="+mj-lt"/>
                <a:ea typeface="+mj-ea"/>
                <a:cs typeface="+mj-cs"/>
              </a:rPr>
              <a:t>Mammals</a:t>
            </a:r>
          </a:p>
        </p:txBody>
      </p:sp>
      <p:pic>
        <p:nvPicPr>
          <p:cNvPr id="14" name="Picture 13" descr="Ultrasound 18 to 19 weeks. | Side profile. | Jim Lynch ...">
            <a:extLst>
              <a:ext uri="{FF2B5EF4-FFF2-40B4-BE49-F238E27FC236}">
                <a16:creationId xmlns:a16="http://schemas.microsoft.com/office/drawing/2014/main" id="{0C4F196C-50DA-9847-AEAE-D92F80378B3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587" r="16065"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62"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Wallabies, rothalsiges Wallaby, joey, Beutel, Mutter und ...">
            <a:extLst>
              <a:ext uri="{FF2B5EF4-FFF2-40B4-BE49-F238E27FC236}">
                <a16:creationId xmlns:a16="http://schemas.microsoft.com/office/drawing/2014/main" id="{A504CA34-35BC-0547-B7CE-079A970D6CDC}"/>
              </a:ext>
            </a:extLst>
          </p:cNvPr>
          <p:cNvPicPr>
            <a:picLocks noGrp="1" noChangeAspect="1"/>
          </p:cNvPicPr>
          <p:nvPr>
            <p:ph sz="half" idx="2"/>
          </p:nvPr>
        </p:nvPicPr>
        <p:blipFill rotWithShape="1">
          <a:blip r:embed="rId4">
            <a:extLst>
              <a:ext uri="{837473B0-CC2E-450A-ABE3-18F120FF3D39}">
                <a1611:picAttrSrcUrl xmlns:a1611="http://schemas.microsoft.com/office/drawing/2016/11/main" r:id="rId5"/>
              </a:ext>
            </a:extLst>
          </a:blip>
          <a:srcRect t="3928" r="-4" b="-4"/>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159EB516-A128-1848-876B-F386267888C0}"/>
              </a:ext>
            </a:extLst>
          </p:cNvPr>
          <p:cNvSpPr>
            <a:spLocks noGrp="1"/>
          </p:cNvSpPr>
          <p:nvPr>
            <p:ph sz="half" idx="1"/>
          </p:nvPr>
        </p:nvSpPr>
        <p:spPr>
          <a:xfrm>
            <a:off x="4294414" y="2706623"/>
            <a:ext cx="7798815" cy="3951321"/>
          </a:xfrm>
        </p:spPr>
        <p:txBody>
          <a:bodyPr vert="horz" lIns="91440" tIns="45720" rIns="91440" bIns="45720" rtlCol="0">
            <a:noAutofit/>
          </a:bodyPr>
          <a:lstStyle/>
          <a:p>
            <a:pPr marL="0" lvl="0">
              <a:spcBef>
                <a:spcPts val="0"/>
              </a:spcBef>
            </a:pPr>
            <a:r>
              <a:rPr lang="en-US" sz="2400" dirty="0"/>
              <a:t>With few exceptions, mammals have live birth.</a:t>
            </a:r>
          </a:p>
          <a:p>
            <a:pPr marL="0" lvl="0">
              <a:spcBef>
                <a:spcPts val="1600"/>
              </a:spcBef>
            </a:pPr>
            <a:r>
              <a:rPr lang="en-US" sz="2400" b="1" dirty="0"/>
              <a:t>Mammalian Live Birth</a:t>
            </a:r>
            <a:r>
              <a:rPr lang="en-US" sz="2400" dirty="0"/>
              <a:t>:</a:t>
            </a:r>
          </a:p>
          <a:p>
            <a:pPr marL="457200">
              <a:spcBef>
                <a:spcPts val="600"/>
              </a:spcBef>
              <a:buSzPts val="1800"/>
            </a:pPr>
            <a:r>
              <a:rPr lang="en-US" sz="2400" b="1" dirty="0"/>
              <a:t>marsupials</a:t>
            </a:r>
            <a:r>
              <a:rPr lang="en-US" sz="2400" dirty="0"/>
              <a:t>: nourish young in a pouch after short gestation inside the female</a:t>
            </a:r>
          </a:p>
          <a:p>
            <a:pPr marL="914400" lvl="1">
              <a:spcBef>
                <a:spcPts val="600"/>
              </a:spcBef>
              <a:buSzPts val="1800"/>
            </a:pPr>
            <a:r>
              <a:rPr lang="en-US" dirty="0"/>
              <a:t>continues to nourish the young after birth with milk from mammary glands</a:t>
            </a:r>
          </a:p>
          <a:p>
            <a:pPr marL="457200">
              <a:spcBef>
                <a:spcPts val="600"/>
              </a:spcBef>
              <a:buSzPts val="1800"/>
            </a:pPr>
            <a:r>
              <a:rPr lang="en-US" sz="2400" b="1" dirty="0"/>
              <a:t>placentals:</a:t>
            </a:r>
            <a:r>
              <a:rPr lang="en-US" sz="2400" dirty="0"/>
              <a:t> retain their young inside the female </a:t>
            </a:r>
          </a:p>
          <a:p>
            <a:pPr marL="914400" lvl="1">
              <a:spcBef>
                <a:spcPts val="600"/>
              </a:spcBef>
              <a:buSzPts val="1800"/>
            </a:pPr>
            <a:r>
              <a:rPr lang="en-US" dirty="0"/>
              <a:t>mother nourishes the young by means of a placenta</a:t>
            </a:r>
          </a:p>
          <a:p>
            <a:pPr marL="914400" lvl="1">
              <a:spcBef>
                <a:spcPts val="600"/>
              </a:spcBef>
              <a:buSzPts val="1800"/>
            </a:pPr>
            <a:r>
              <a:rPr lang="en-US" dirty="0"/>
              <a:t>continues to nourish the young after birth with milk from mammary glands</a:t>
            </a:r>
          </a:p>
        </p:txBody>
      </p:sp>
      <p:sp>
        <p:nvSpPr>
          <p:cNvPr id="15" name="TextBox 14">
            <a:extLst>
              <a:ext uri="{FF2B5EF4-FFF2-40B4-BE49-F238E27FC236}">
                <a16:creationId xmlns:a16="http://schemas.microsoft.com/office/drawing/2014/main" id="{5D6FC224-B8CA-894B-92AF-B8FFE5728A89}"/>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flickr.com/photos/jimbl/422908041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379750520"/>
      </p:ext>
    </p:extLst>
  </p:cSld>
  <p:clrMapOvr>
    <a:masterClrMapping/>
  </p:clrMapOvr>
  <mc:AlternateContent xmlns:mc="http://schemas.openxmlformats.org/markup-compatibility/2006" xmlns:p14="http://schemas.microsoft.com/office/powerpoint/2010/main">
    <mc:Choice Requires="p14">
      <p:transition spd="slow" p14:dur="2000" advTm="51197"/>
    </mc:Choice>
    <mc:Fallback xmlns="">
      <p:transition spd="slow" advTm="5119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8A34D-C797-C042-AF8E-A7BB5211804B}"/>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Sexual Reproduction</a:t>
            </a:r>
          </a:p>
        </p:txBody>
      </p:sp>
      <p:pic>
        <p:nvPicPr>
          <p:cNvPr id="12" name="Content Placeholder 11" descr="1.1 Themes and Concepts of Biology – Concepts of Biology">
            <a:extLst>
              <a:ext uri="{FF2B5EF4-FFF2-40B4-BE49-F238E27FC236}">
                <a16:creationId xmlns:a16="http://schemas.microsoft.com/office/drawing/2014/main" id="{F855D08E-3642-3347-8B27-BF82F4D892BB}"/>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30936" y="1609344"/>
            <a:ext cx="5458968" cy="3639312"/>
          </a:xfrm>
          <a:prstGeom prst="rect">
            <a:avLst/>
          </a:prstGeom>
        </p:spPr>
      </p:pic>
      <p:sp>
        <p:nvSpPr>
          <p:cNvPr id="5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BAC1B2-DC75-A149-B0A0-E81376E4BA7C}"/>
              </a:ext>
            </a:extLst>
          </p:cNvPr>
          <p:cNvSpPr>
            <a:spLocks noGrp="1"/>
          </p:cNvSpPr>
          <p:nvPr>
            <p:ph sz="half" idx="1"/>
          </p:nvPr>
        </p:nvSpPr>
        <p:spPr>
          <a:xfrm>
            <a:off x="6343324" y="2664886"/>
            <a:ext cx="5214692" cy="3555025"/>
          </a:xfrm>
        </p:spPr>
        <p:txBody>
          <a:bodyPr vert="horz" lIns="91440" tIns="45720" rIns="91440" bIns="45720" rtlCol="0" anchor="t">
            <a:normAutofit/>
          </a:bodyPr>
          <a:lstStyle/>
          <a:p>
            <a:pPr marL="0" indent="0">
              <a:buNone/>
            </a:pPr>
            <a:r>
              <a:rPr lang="en-US" sz="2400" b="1" baseline="0" dirty="0"/>
              <a:t>Advantages:</a:t>
            </a:r>
          </a:p>
          <a:p>
            <a:pPr>
              <a:spcBef>
                <a:spcPts val="600"/>
              </a:spcBef>
            </a:pPr>
            <a:r>
              <a:rPr lang="en-US" sz="2000" dirty="0"/>
              <a:t>each offspring is a genetically unique animal (new combinations of traits, genes)</a:t>
            </a:r>
          </a:p>
          <a:p>
            <a:pPr>
              <a:spcBef>
                <a:spcPts val="600"/>
              </a:spcBef>
            </a:pPr>
            <a:r>
              <a:rPr lang="en-US" sz="2000" dirty="0"/>
              <a:t>*this variability can increase chances for survival in the environment</a:t>
            </a:r>
          </a:p>
          <a:p>
            <a:pPr>
              <a:spcBef>
                <a:spcPts val="600"/>
              </a:spcBef>
            </a:pPr>
            <a:r>
              <a:rPr lang="en-US" sz="2000" dirty="0"/>
              <a:t>variation is the foundation for evolution</a:t>
            </a:r>
          </a:p>
          <a:p>
            <a:pPr>
              <a:spcBef>
                <a:spcPts val="600"/>
              </a:spcBef>
              <a:spcAft>
                <a:spcPts val="1600"/>
              </a:spcAft>
            </a:pPr>
            <a:r>
              <a:rPr lang="en-US" sz="2000" dirty="0"/>
              <a:t>populations of genetically varied individuals tend eliminate lethal/harmful mutations (those with mutation less likely to reproduce and the trait ends there)</a:t>
            </a:r>
          </a:p>
        </p:txBody>
      </p:sp>
      <p:sp>
        <p:nvSpPr>
          <p:cNvPr id="14" name="TextBox 13">
            <a:extLst>
              <a:ext uri="{FF2B5EF4-FFF2-40B4-BE49-F238E27FC236}">
                <a16:creationId xmlns:a16="http://schemas.microsoft.com/office/drawing/2014/main" id="{C80769F6-00CB-0047-81D3-53ED8B90CCA5}"/>
              </a:ext>
            </a:extLst>
          </p:cNvPr>
          <p:cNvSpPr txBox="1"/>
          <p:nvPr/>
        </p:nvSpPr>
        <p:spPr>
          <a:xfrm>
            <a:off x="3903087" y="5048601"/>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ress.rebus.community/conceptsofbiology/chapter/1-1-themes-and-concepts-of-biolog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136958890"/>
      </p:ext>
    </p:extLst>
  </p:cSld>
  <p:clrMapOvr>
    <a:masterClrMapping/>
  </p:clrMapOvr>
  <mc:AlternateContent xmlns:mc="http://schemas.openxmlformats.org/markup-compatibility/2006" xmlns:p14="http://schemas.microsoft.com/office/powerpoint/2010/main">
    <mc:Choice Requires="p14">
      <p:transition spd="slow" p14:dur="2000" advTm="42915"/>
    </mc:Choice>
    <mc:Fallback xmlns="">
      <p:transition spd="slow" advTm="429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8A34D-C797-C042-AF8E-A7BB5211804B}"/>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Sexual Reproduction</a:t>
            </a:r>
          </a:p>
        </p:txBody>
      </p:sp>
      <p:pic>
        <p:nvPicPr>
          <p:cNvPr id="7" name="Content Placeholder 6" descr="CHINESE MEDICINE BRISTOL: Improving fertility with Chinese ...">
            <a:extLst>
              <a:ext uri="{FF2B5EF4-FFF2-40B4-BE49-F238E27FC236}">
                <a16:creationId xmlns:a16="http://schemas.microsoft.com/office/drawing/2014/main" id="{88BB3128-9A16-2E4B-AF39-95C1740580DC}"/>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30936" y="1381887"/>
            <a:ext cx="5458968" cy="4094226"/>
          </a:xfrm>
          <a:prstGeom prst="rect">
            <a:avLst/>
          </a:prstGeom>
        </p:spPr>
      </p:pic>
      <p:sp>
        <p:nvSpPr>
          <p:cNvPr id="6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BAC1B2-DC75-A149-B0A0-E81376E4BA7C}"/>
              </a:ext>
            </a:extLst>
          </p:cNvPr>
          <p:cNvSpPr>
            <a:spLocks noGrp="1"/>
          </p:cNvSpPr>
          <p:nvPr>
            <p:ph sz="half" idx="1"/>
          </p:nvPr>
        </p:nvSpPr>
        <p:spPr>
          <a:xfrm>
            <a:off x="6739128" y="2664886"/>
            <a:ext cx="4818888" cy="3550789"/>
          </a:xfrm>
        </p:spPr>
        <p:txBody>
          <a:bodyPr vert="horz" lIns="91440" tIns="45720" rIns="91440" bIns="45720" rtlCol="0" anchor="t">
            <a:normAutofit/>
          </a:bodyPr>
          <a:lstStyle/>
          <a:p>
            <a:pPr marL="0" indent="0">
              <a:buNone/>
            </a:pPr>
            <a:r>
              <a:rPr lang="en-US" sz="2400" b="1" dirty="0"/>
              <a:t>Disa</a:t>
            </a:r>
            <a:r>
              <a:rPr lang="en-US" sz="2400" b="1" baseline="0" dirty="0"/>
              <a:t>dvantages:</a:t>
            </a:r>
          </a:p>
          <a:p>
            <a:r>
              <a:rPr lang="en-US" sz="2200" dirty="0"/>
              <a:t>animal cannot reproduce on its own</a:t>
            </a:r>
          </a:p>
          <a:p>
            <a:r>
              <a:rPr lang="en-US" sz="2200" dirty="0"/>
              <a:t>animal cannot give its offspring a full copy of its own genes</a:t>
            </a:r>
          </a:p>
          <a:p>
            <a:r>
              <a:rPr lang="en-US" sz="2200" dirty="0"/>
              <a:t>many gametes released are not fertilized, so there is significant waste of metabolic energy/effort</a:t>
            </a:r>
          </a:p>
          <a:p>
            <a:endParaRPr lang="en-US" sz="2200" b="1" dirty="0"/>
          </a:p>
        </p:txBody>
      </p:sp>
      <p:sp>
        <p:nvSpPr>
          <p:cNvPr id="8" name="TextBox 7">
            <a:extLst>
              <a:ext uri="{FF2B5EF4-FFF2-40B4-BE49-F238E27FC236}">
                <a16:creationId xmlns:a16="http://schemas.microsoft.com/office/drawing/2014/main" id="{DFB7C32C-64A3-4846-BF42-5376B962F428}"/>
              </a:ext>
            </a:extLst>
          </p:cNvPr>
          <p:cNvSpPr txBox="1"/>
          <p:nvPr/>
        </p:nvSpPr>
        <p:spPr>
          <a:xfrm>
            <a:off x="3770037" y="5276058"/>
            <a:ext cx="23198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hinesemedicinebristol.blogspot.com/2012/06/improving-fertility-with-chines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44680181"/>
      </p:ext>
    </p:extLst>
  </p:cSld>
  <p:clrMapOvr>
    <a:masterClrMapping/>
  </p:clrMapOvr>
  <mc:AlternateContent xmlns:mc="http://schemas.openxmlformats.org/markup-compatibility/2006" xmlns:p14="http://schemas.microsoft.com/office/powerpoint/2010/main">
    <mc:Choice Requires="p14">
      <p:transition spd="slow" p14:dur="2000" advTm="25229"/>
    </mc:Choice>
    <mc:Fallback xmlns="">
      <p:transition spd="slow" advTm="2522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68FEA-AE76-D548-A692-4A164415CB18}"/>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200" b="1" kern="1200">
                <a:solidFill>
                  <a:schemeClr val="tx1"/>
                </a:solidFill>
                <a:latin typeface="+mj-lt"/>
                <a:ea typeface="+mj-ea"/>
                <a:cs typeface="+mj-cs"/>
              </a:rPr>
              <a:t>Development and Organogenesis</a:t>
            </a:r>
            <a:endParaRPr lang="en-US" sz="42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igure" descr="Micrograph shows a sperm whose head is touching the surface of an egg. The egg is much larger than the sperm.">
            <a:extLst>
              <a:ext uri="{FF2B5EF4-FFF2-40B4-BE49-F238E27FC236}">
                <a16:creationId xmlns:a16="http://schemas.microsoft.com/office/drawing/2014/main" id="{BAF1B584-9F68-0948-BCCD-9561BF697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7982" r="-27982"/>
          <a:stretch>
            <a:fillRect/>
          </a:stretch>
        </p:blipFill>
        <p:spPr>
          <a:xfrm>
            <a:off x="4654296" y="1090267"/>
            <a:ext cx="6894576" cy="2994970"/>
          </a:xfrm>
          <a:prstGeom prst="rect">
            <a:avLst/>
          </a:prstGeom>
        </p:spPr>
      </p:pic>
      <p:sp>
        <p:nvSpPr>
          <p:cNvPr id="3" name="Content Placeholder 2">
            <a:extLst>
              <a:ext uri="{FF2B5EF4-FFF2-40B4-BE49-F238E27FC236}">
                <a16:creationId xmlns:a16="http://schemas.microsoft.com/office/drawing/2014/main" id="{08666DA4-3973-6F44-A702-BDE5D506EC04}"/>
              </a:ext>
            </a:extLst>
          </p:cNvPr>
          <p:cNvSpPr>
            <a:spLocks noGrp="1"/>
          </p:cNvSpPr>
          <p:nvPr>
            <p:ph sz="half" idx="1"/>
          </p:nvPr>
        </p:nvSpPr>
        <p:spPr>
          <a:xfrm>
            <a:off x="4654296" y="4798577"/>
            <a:ext cx="6894576" cy="1428487"/>
          </a:xfrm>
        </p:spPr>
        <p:txBody>
          <a:bodyPr vert="horz" lIns="91440" tIns="45720" rIns="91440" bIns="45720" rtlCol="0" anchor="t">
            <a:normAutofit/>
          </a:bodyPr>
          <a:lstStyle/>
          <a:p>
            <a:r>
              <a:rPr lang="en-US" sz="2200" b="1" u="sng" dirty="0"/>
              <a:t>Fertilization</a:t>
            </a:r>
            <a:r>
              <a:rPr lang="en-US" sz="2200" dirty="0"/>
              <a:t> is the process in which sperm and egg fuse to form a zygote. </a:t>
            </a:r>
            <a:r>
              <a:rPr lang="en-US" sz="1200" dirty="0"/>
              <a:t>(credit: scalebar data from Matt Russell)</a:t>
            </a:r>
          </a:p>
          <a:p>
            <a:r>
              <a:rPr lang="en-US" sz="2200" dirty="0">
                <a:hlinkClick r:id="rId3"/>
              </a:rPr>
              <a:t>Human Fertilization</a:t>
            </a:r>
            <a:endParaRPr lang="en-US" sz="2200" dirty="0"/>
          </a:p>
          <a:p>
            <a:endParaRPr lang="en-US" sz="2200" dirty="0"/>
          </a:p>
        </p:txBody>
      </p:sp>
    </p:spTree>
    <p:extLst>
      <p:ext uri="{BB962C8B-B14F-4D97-AF65-F5344CB8AC3E}">
        <p14:creationId xmlns:p14="http://schemas.microsoft.com/office/powerpoint/2010/main" val="2941356677"/>
      </p:ext>
    </p:extLst>
  </p:cSld>
  <p:clrMapOvr>
    <a:masterClrMapping/>
  </p:clrMapOvr>
  <mc:AlternateContent xmlns:mc="http://schemas.openxmlformats.org/markup-compatibility/2006" xmlns:p14="http://schemas.microsoft.com/office/powerpoint/2010/main">
    <mc:Choice Requires="p14">
      <p:transition spd="slow" p14:dur="2000" advTm="27008"/>
    </mc:Choice>
    <mc:Fallback xmlns="">
      <p:transition spd="slow" advTm="270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2F936-1409-604E-B7C9-98965A069AE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Early Development</a:t>
            </a:r>
          </a:p>
        </p:txBody>
      </p:sp>
      <p:pic>
        <p:nvPicPr>
          <p:cNvPr id="5" name="Figure" descr="Part a: illustration shows a fertilized egg divided into two, four, eight, sixteen and thirty-two cells. Part b: shows a hollow ball of cells. The cells on the surface are called the blastoderm, and the hollow center is called the blastocoel.">
            <a:extLst>
              <a:ext uri="{FF2B5EF4-FFF2-40B4-BE49-F238E27FC236}">
                <a16:creationId xmlns:a16="http://schemas.microsoft.com/office/drawing/2014/main" id="{9F995D0B-834F-5D4F-A288-641DDCAAF393}"/>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val="0"/>
              </a:ext>
            </a:extLst>
          </a:blip>
          <a:srcRect l="19784" r="19783" b="-1"/>
          <a:stretch/>
        </p:blipFill>
        <p:spPr>
          <a:xfrm>
            <a:off x="630936" y="707755"/>
            <a:ext cx="5458968" cy="5442490"/>
          </a:xfrm>
          <a:prstGeom prst="rect">
            <a:avLst/>
          </a:prstGeom>
        </p:spPr>
      </p:pic>
      <p:sp>
        <p:nvSpPr>
          <p:cNvPr id="1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442528-C090-F046-A6F0-E5DB131AC0E8}"/>
              </a:ext>
            </a:extLst>
          </p:cNvPr>
          <p:cNvSpPr>
            <a:spLocks noGrp="1"/>
          </p:cNvSpPr>
          <p:nvPr>
            <p:ph sz="half" idx="1"/>
          </p:nvPr>
        </p:nvSpPr>
        <p:spPr>
          <a:xfrm>
            <a:off x="6677563" y="2664886"/>
            <a:ext cx="5238859" cy="3697379"/>
          </a:xfrm>
        </p:spPr>
        <p:txBody>
          <a:bodyPr vert="horz" lIns="91440" tIns="45720" rIns="91440" bIns="45720" rtlCol="0" anchor="t">
            <a:normAutofit/>
          </a:bodyPr>
          <a:lstStyle/>
          <a:p>
            <a:pPr marL="114300" indent="0">
              <a:buNone/>
            </a:pPr>
            <a:r>
              <a:rPr lang="en-US" sz="2400" dirty="0"/>
              <a:t>(a) During </a:t>
            </a:r>
            <a:r>
              <a:rPr lang="en-US" sz="2400" b="1" dirty="0"/>
              <a:t>cleavage</a:t>
            </a:r>
            <a:r>
              <a:rPr lang="en-US" sz="2400" dirty="0"/>
              <a:t>, the zygote rapidly    divides into multiple cells.</a:t>
            </a:r>
          </a:p>
          <a:p>
            <a:pPr marL="114300" indent="0">
              <a:buNone/>
            </a:pPr>
            <a:r>
              <a:rPr lang="en-US" sz="2400" dirty="0"/>
              <a:t>(b) The cells rearrange themselves to form a hollow ball called the </a:t>
            </a:r>
            <a:r>
              <a:rPr lang="en-US" sz="2400" b="1" dirty="0"/>
              <a:t>blastula</a:t>
            </a:r>
            <a:r>
              <a:rPr lang="en-US" sz="2400" dirty="0"/>
              <a:t>. </a:t>
            </a:r>
            <a:r>
              <a:rPr lang="en-US" sz="1200" dirty="0"/>
              <a:t>(credit a: modification of work by Gray’s Anatomy; credit b: modification of work by Pearson Scott Foresman; donated to the Wikimedia Foundation)</a:t>
            </a:r>
          </a:p>
        </p:txBody>
      </p:sp>
    </p:spTree>
    <p:extLst>
      <p:ext uri="{BB962C8B-B14F-4D97-AF65-F5344CB8AC3E}">
        <p14:creationId xmlns:p14="http://schemas.microsoft.com/office/powerpoint/2010/main" val="3325058118"/>
      </p:ext>
    </p:extLst>
  </p:cSld>
  <p:clrMapOvr>
    <a:masterClrMapping/>
  </p:clrMapOvr>
  <mc:AlternateContent xmlns:mc="http://schemas.openxmlformats.org/markup-compatibility/2006" xmlns:p14="http://schemas.microsoft.com/office/powerpoint/2010/main">
    <mc:Choice Requires="p14">
      <p:transition spd="slow" p14:dur="2000" advTm="41323"/>
    </mc:Choice>
    <mc:Fallback xmlns="">
      <p:transition spd="slow" advTm="413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C2C48-1111-6446-8B0C-E2E18DE310EF}"/>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600" kern="1200">
                <a:solidFill>
                  <a:schemeClr val="tx1"/>
                </a:solidFill>
                <a:latin typeface="+mj-lt"/>
                <a:ea typeface="+mj-ea"/>
                <a:cs typeface="+mj-cs"/>
              </a:rPr>
              <a:t>Early Development - </a:t>
            </a:r>
            <a:r>
              <a:rPr lang="en-US" sz="4600" b="1" u="sng" kern="1200">
                <a:solidFill>
                  <a:schemeClr val="tx1"/>
                </a:solidFill>
                <a:latin typeface="+mj-lt"/>
                <a:ea typeface="+mj-ea"/>
                <a:cs typeface="+mj-cs"/>
              </a:rPr>
              <a:t>Organogenesis</a:t>
            </a:r>
            <a:endParaRPr lang="en-US" sz="4600" u="sng" kern="1200">
              <a:solidFill>
                <a:schemeClr val="tx1"/>
              </a:solidFill>
              <a:latin typeface="+mj-lt"/>
              <a:ea typeface="+mj-ea"/>
              <a:cs typeface="+mj-cs"/>
            </a:endParaRPr>
          </a:p>
        </p:txBody>
      </p:sp>
      <p:pic>
        <p:nvPicPr>
          <p:cNvPr id="5" name="Figure" descr="Illustration shows a series of 3 steps in the formation of a blastula to a gastrula. The first step is a hollow ball of cells. In the second step, one section of the cells in the hollow ball starts to indent into the cavity, like when a hand is pushed into a balloon. In the third step, this section has indented all the way into the cavity, forming a 3 layered cup with a small opening called the blastopore. The three  layers of the cup are the ectoderm on the outside, the mesoderm in the middle, and the endoderm on the inside.">
            <a:extLst>
              <a:ext uri="{FF2B5EF4-FFF2-40B4-BE49-F238E27FC236}">
                <a16:creationId xmlns:a16="http://schemas.microsoft.com/office/drawing/2014/main" id="{21AC2AB0-F247-1F4E-88CD-AAE0404652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9211" r="9211"/>
          <a:stretch>
            <a:fillRect/>
          </a:stretch>
        </p:blipFill>
        <p:spPr>
          <a:xfrm>
            <a:off x="283080" y="2241220"/>
            <a:ext cx="5458968" cy="2375560"/>
          </a:xfrm>
          <a:prstGeom prst="rect">
            <a:avLst/>
          </a:prstGeom>
        </p:spPr>
      </p:pic>
      <p:sp>
        <p:nvSpPr>
          <p:cNvPr id="1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6263E9-A555-B244-9F76-EF6603382CBD}"/>
              </a:ext>
            </a:extLst>
          </p:cNvPr>
          <p:cNvSpPr>
            <a:spLocks noGrp="1"/>
          </p:cNvSpPr>
          <p:nvPr>
            <p:ph sz="half" idx="1"/>
          </p:nvPr>
        </p:nvSpPr>
        <p:spPr>
          <a:xfrm>
            <a:off x="6351814" y="2649134"/>
            <a:ext cx="5671237" cy="3905155"/>
          </a:xfrm>
        </p:spPr>
        <p:txBody>
          <a:bodyPr vert="horz" lIns="91440" tIns="45720" rIns="91440" bIns="45720" rtlCol="0" anchor="t">
            <a:normAutofit/>
          </a:bodyPr>
          <a:lstStyle/>
          <a:p>
            <a:r>
              <a:rPr lang="en-US" sz="2400" b="1" dirty="0"/>
              <a:t>Gastrulation</a:t>
            </a:r>
            <a:r>
              <a:rPr lang="en-US" sz="2400" dirty="0"/>
              <a:t> is the process wherein the cells in the blastula rearrange themselves to form the </a:t>
            </a:r>
            <a:r>
              <a:rPr lang="en-US" sz="2400" b="1" dirty="0"/>
              <a:t>germ layers</a:t>
            </a:r>
            <a:r>
              <a:rPr lang="en-US" sz="1200" dirty="0"/>
              <a:t>. (credit: modification of work by Abigail </a:t>
            </a:r>
            <a:r>
              <a:rPr lang="en-US" sz="1200" dirty="0" err="1"/>
              <a:t>Pyne</a:t>
            </a:r>
            <a:r>
              <a:rPr lang="en-US" sz="1200" dirty="0"/>
              <a:t>)</a:t>
            </a:r>
          </a:p>
          <a:p>
            <a:pPr lvl="1"/>
            <a:r>
              <a:rPr lang="en-US" dirty="0"/>
              <a:t>three germ layers:</a:t>
            </a:r>
          </a:p>
          <a:p>
            <a:pPr lvl="2"/>
            <a:r>
              <a:rPr lang="en-US" dirty="0"/>
              <a:t>the </a:t>
            </a:r>
            <a:r>
              <a:rPr lang="en-US" b="1" dirty="0"/>
              <a:t>endoderm</a:t>
            </a:r>
            <a:r>
              <a:rPr lang="en-US" dirty="0"/>
              <a:t>, </a:t>
            </a:r>
          </a:p>
          <a:p>
            <a:pPr lvl="2"/>
            <a:r>
              <a:rPr lang="en-US" dirty="0"/>
              <a:t>the </a:t>
            </a:r>
            <a:r>
              <a:rPr lang="en-US" b="1" dirty="0"/>
              <a:t>ectoderm</a:t>
            </a:r>
            <a:r>
              <a:rPr lang="en-US" dirty="0"/>
              <a:t>, and </a:t>
            </a:r>
          </a:p>
          <a:p>
            <a:pPr lvl="2"/>
            <a:r>
              <a:rPr lang="en-US" dirty="0"/>
              <a:t>the </a:t>
            </a:r>
            <a:r>
              <a:rPr lang="en-US" b="1" dirty="0"/>
              <a:t>mesoderm</a:t>
            </a:r>
            <a:r>
              <a:rPr lang="en-US" dirty="0"/>
              <a:t>.</a:t>
            </a:r>
          </a:p>
          <a:p>
            <a:r>
              <a:rPr lang="en-US" sz="2600" dirty="0"/>
              <a:t>Organs develop from the germ layers through the process of differentiation.</a:t>
            </a:r>
          </a:p>
        </p:txBody>
      </p:sp>
    </p:spTree>
    <p:extLst>
      <p:ext uri="{BB962C8B-B14F-4D97-AF65-F5344CB8AC3E}">
        <p14:creationId xmlns:p14="http://schemas.microsoft.com/office/powerpoint/2010/main" val="3450918588"/>
      </p:ext>
    </p:extLst>
  </p:cSld>
  <p:clrMapOvr>
    <a:masterClrMapping/>
  </p:clrMapOvr>
  <mc:AlternateContent xmlns:mc="http://schemas.openxmlformats.org/markup-compatibility/2006" xmlns:p14="http://schemas.microsoft.com/office/powerpoint/2010/main">
    <mc:Choice Requires="p14">
      <p:transition spd="slow" p14:dur="2000" advTm="86847"/>
    </mc:Choice>
    <mc:Fallback xmlns="">
      <p:transition spd="slow" advTm="8684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470E4-ADB0-214F-9095-922ACA6AA7A2}"/>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Types of Reproduction</a:t>
            </a:r>
          </a:p>
        </p:txBody>
      </p:sp>
      <p:pic>
        <p:nvPicPr>
          <p:cNvPr id="5" name="Google Shape;98;p19">
            <a:extLst>
              <a:ext uri="{FF2B5EF4-FFF2-40B4-BE49-F238E27FC236}">
                <a16:creationId xmlns:a16="http://schemas.microsoft.com/office/drawing/2014/main" id="{33F591A1-BA42-9549-9292-83B4F32C6714}"/>
              </a:ext>
            </a:extLst>
          </p:cNvPr>
          <p:cNvPicPr preferRelativeResize="0">
            <a:picLocks noGrp="1"/>
          </p:cNvPicPr>
          <p:nvPr>
            <p:ph sz="half" idx="2"/>
          </p:nvPr>
        </p:nvPicPr>
        <p:blipFill rotWithShape="1">
          <a:blip r:embed="rId2"/>
          <a:stretch/>
        </p:blipFill>
        <p:spPr>
          <a:xfrm>
            <a:off x="630936" y="1654836"/>
            <a:ext cx="5458968" cy="3548328"/>
          </a:xfrm>
          <a:prstGeom prst="rect">
            <a:avLst/>
          </a:prstGeom>
          <a:noFill/>
        </p:spPr>
      </p:pic>
      <p:sp>
        <p:nvSpPr>
          <p:cNvPr id="3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4020FD-7DFC-4742-B014-675C3B7C9D8C}"/>
              </a:ext>
            </a:extLst>
          </p:cNvPr>
          <p:cNvSpPr>
            <a:spLocks noGrp="1"/>
          </p:cNvSpPr>
          <p:nvPr>
            <p:ph sz="half" idx="1"/>
          </p:nvPr>
        </p:nvSpPr>
        <p:spPr>
          <a:xfrm>
            <a:off x="6739128" y="2664886"/>
            <a:ext cx="4818888" cy="3550789"/>
          </a:xfrm>
        </p:spPr>
        <p:txBody>
          <a:bodyPr vert="horz" lIns="91440" tIns="45720" rIns="91440" bIns="45720" rtlCol="0" anchor="t">
            <a:normAutofit/>
          </a:bodyPr>
          <a:lstStyle/>
          <a:p>
            <a:pPr marL="457200" lvl="0">
              <a:spcBef>
                <a:spcPts val="0"/>
              </a:spcBef>
              <a:spcAft>
                <a:spcPts val="600"/>
              </a:spcAft>
              <a:buSzPts val="1800"/>
            </a:pPr>
            <a:r>
              <a:rPr lang="en-US" sz="1700"/>
              <a:t>Asexual Reproduction</a:t>
            </a:r>
          </a:p>
          <a:p>
            <a:pPr marL="914400" lvl="1">
              <a:spcBef>
                <a:spcPts val="0"/>
              </a:spcBef>
              <a:spcAft>
                <a:spcPts val="600"/>
              </a:spcAft>
              <a:buSzPts val="1400"/>
            </a:pPr>
            <a:r>
              <a:rPr lang="en-US" sz="1700"/>
              <a:t>fission</a:t>
            </a:r>
          </a:p>
          <a:p>
            <a:pPr marL="914400" lvl="1">
              <a:spcBef>
                <a:spcPts val="0"/>
              </a:spcBef>
              <a:spcAft>
                <a:spcPts val="600"/>
              </a:spcAft>
              <a:buSzPts val="1400"/>
            </a:pPr>
            <a:r>
              <a:rPr lang="en-US" sz="1700"/>
              <a:t>budding</a:t>
            </a:r>
          </a:p>
          <a:p>
            <a:pPr marL="914400" lvl="1">
              <a:spcBef>
                <a:spcPts val="0"/>
              </a:spcBef>
              <a:spcAft>
                <a:spcPts val="600"/>
              </a:spcAft>
              <a:buSzPts val="1400"/>
            </a:pPr>
            <a:r>
              <a:rPr lang="en-US" sz="1700"/>
              <a:t>fragmentation</a:t>
            </a:r>
          </a:p>
          <a:p>
            <a:pPr marL="914400" lvl="1">
              <a:spcBef>
                <a:spcPts val="0"/>
              </a:spcBef>
              <a:spcAft>
                <a:spcPts val="600"/>
              </a:spcAft>
              <a:buSzPts val="1400"/>
            </a:pPr>
            <a:r>
              <a:rPr lang="en-US" sz="1700"/>
              <a:t>parthenogenesis</a:t>
            </a:r>
          </a:p>
          <a:p>
            <a:pPr marL="457200" lvl="0">
              <a:spcBef>
                <a:spcPts val="0"/>
              </a:spcBef>
              <a:spcAft>
                <a:spcPts val="600"/>
              </a:spcAft>
              <a:buSzPts val="1800"/>
            </a:pPr>
            <a:r>
              <a:rPr lang="en-US" sz="1700"/>
              <a:t>Sexual Reproduction in Invertebrates</a:t>
            </a:r>
          </a:p>
          <a:p>
            <a:pPr marL="914400" lvl="1">
              <a:spcBef>
                <a:spcPts val="0"/>
              </a:spcBef>
              <a:spcAft>
                <a:spcPts val="600"/>
              </a:spcAft>
              <a:buSzPts val="1400"/>
            </a:pPr>
            <a:r>
              <a:rPr lang="en-US" sz="1700"/>
              <a:t>external fertilization</a:t>
            </a:r>
          </a:p>
          <a:p>
            <a:pPr marL="914400" lvl="1">
              <a:spcBef>
                <a:spcPts val="0"/>
              </a:spcBef>
              <a:spcAft>
                <a:spcPts val="600"/>
              </a:spcAft>
              <a:buSzPts val="1400"/>
            </a:pPr>
            <a:r>
              <a:rPr lang="en-US" sz="1700"/>
              <a:t>internal fertilization</a:t>
            </a:r>
          </a:p>
          <a:p>
            <a:pPr marL="457200" lvl="0">
              <a:spcBef>
                <a:spcPts val="0"/>
              </a:spcBef>
              <a:spcAft>
                <a:spcPts val="600"/>
              </a:spcAft>
              <a:buSzPts val="1800"/>
            </a:pPr>
            <a:r>
              <a:rPr lang="en-US" sz="1700"/>
              <a:t>Sexual Reproduction in Vertebrates</a:t>
            </a:r>
          </a:p>
          <a:p>
            <a:pPr marL="914400" lvl="1">
              <a:spcBef>
                <a:spcPts val="0"/>
              </a:spcBef>
              <a:spcAft>
                <a:spcPts val="600"/>
              </a:spcAft>
              <a:buSzPts val="1400"/>
            </a:pPr>
            <a:r>
              <a:rPr lang="en-US" sz="1700"/>
              <a:t>external fertilization</a:t>
            </a:r>
          </a:p>
          <a:p>
            <a:pPr marL="914400" lvl="1">
              <a:spcBef>
                <a:spcPts val="0"/>
              </a:spcBef>
              <a:spcAft>
                <a:spcPts val="600"/>
              </a:spcAft>
              <a:buSzPts val="1400"/>
            </a:pPr>
            <a:r>
              <a:rPr lang="en-US" sz="1700"/>
              <a:t>internal fertilization</a:t>
            </a:r>
          </a:p>
          <a:p>
            <a:pPr lvl="1">
              <a:spcBef>
                <a:spcPts val="0"/>
              </a:spcBef>
              <a:spcAft>
                <a:spcPts val="600"/>
              </a:spcAft>
              <a:buSzPts val="1800"/>
            </a:pPr>
            <a:endParaRPr lang="en-US" sz="1700"/>
          </a:p>
        </p:txBody>
      </p:sp>
    </p:spTree>
    <p:extLst>
      <p:ext uri="{BB962C8B-B14F-4D97-AF65-F5344CB8AC3E}">
        <p14:creationId xmlns:p14="http://schemas.microsoft.com/office/powerpoint/2010/main" val="2072163915"/>
      </p:ext>
    </p:extLst>
  </p:cSld>
  <p:clrMapOvr>
    <a:masterClrMapping/>
  </p:clrMapOvr>
  <mc:AlternateContent xmlns:mc="http://schemas.openxmlformats.org/markup-compatibility/2006" xmlns:p14="http://schemas.microsoft.com/office/powerpoint/2010/main">
    <mc:Choice Requires="p14">
      <p:transition spd="slow" p14:dur="2000" advTm="28353"/>
    </mc:Choice>
    <mc:Fallback xmlns="">
      <p:transition spd="slow" advTm="2835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4F155-A9E2-EA4F-B6B5-6EB27C8FC2BA}"/>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b="1" kern="1200">
                <a:solidFill>
                  <a:schemeClr val="tx1"/>
                </a:solidFill>
                <a:latin typeface="+mj-lt"/>
                <a:ea typeface="+mj-ea"/>
                <a:cs typeface="+mj-cs"/>
              </a:rPr>
              <a:t>Human Reproduction</a:t>
            </a:r>
            <a:endParaRPr lang="en-US" sz="5000" kern="1200">
              <a:solidFill>
                <a:schemeClr val="tx1"/>
              </a:solidFill>
              <a:latin typeface="+mj-lt"/>
              <a:ea typeface="+mj-ea"/>
              <a:cs typeface="+mj-cs"/>
            </a:endParaRPr>
          </a:p>
        </p:txBody>
      </p:sp>
      <p:pic>
        <p:nvPicPr>
          <p:cNvPr id="8" name="Picture 7" descr="Schwangerschaft – KiwiThek">
            <a:extLst>
              <a:ext uri="{FF2B5EF4-FFF2-40B4-BE49-F238E27FC236}">
                <a16:creationId xmlns:a16="http://schemas.microsoft.com/office/drawing/2014/main" id="{2834DB12-3CC1-1048-B099-0AECFA6C275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174" r="12086" b="-4"/>
          <a:stretch/>
        </p:blipFill>
        <p:spPr>
          <a:xfrm>
            <a:off x="677326" y="640080"/>
            <a:ext cx="5366187" cy="5577840"/>
          </a:xfrm>
          <a:prstGeom prst="rect">
            <a:avLst/>
          </a:prstGeom>
        </p:spPr>
      </p:pic>
      <p:sp>
        <p:nvSpPr>
          <p:cNvPr id="3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C25AF0-5AD4-3248-A695-C7F45D6D2EF3}"/>
              </a:ext>
            </a:extLst>
          </p:cNvPr>
          <p:cNvSpPr>
            <a:spLocks noGrp="1"/>
          </p:cNvSpPr>
          <p:nvPr>
            <p:ph sz="half" idx="1"/>
          </p:nvPr>
        </p:nvSpPr>
        <p:spPr>
          <a:xfrm>
            <a:off x="6739128" y="2664886"/>
            <a:ext cx="4818888" cy="3550789"/>
          </a:xfrm>
        </p:spPr>
        <p:txBody>
          <a:bodyPr vert="horz" lIns="91440" tIns="45720" rIns="91440" bIns="45720" rtlCol="0" anchor="t">
            <a:normAutofit/>
          </a:bodyPr>
          <a:lstStyle/>
          <a:p>
            <a:r>
              <a:rPr lang="en-US" sz="2000"/>
              <a:t>Adaptations for reproduction in humans are complex. </a:t>
            </a:r>
          </a:p>
          <a:p>
            <a:r>
              <a:rPr lang="en-US" sz="2000"/>
              <a:t>They involve specialized and different anatomies in the two sexes, </a:t>
            </a:r>
          </a:p>
          <a:p>
            <a:pPr lvl="1"/>
            <a:r>
              <a:rPr lang="en-US" sz="2000"/>
              <a:t>Occurs in early embryonic development</a:t>
            </a:r>
          </a:p>
          <a:p>
            <a:pPr lvl="1"/>
            <a:r>
              <a:rPr lang="en-US" sz="2000"/>
              <a:t>a hormone regulation system,</a:t>
            </a:r>
          </a:p>
          <a:p>
            <a:pPr lvl="1"/>
            <a:r>
              <a:rPr lang="en-US" sz="2000"/>
              <a:t>and specialized behaviors</a:t>
            </a:r>
          </a:p>
          <a:p>
            <a:pPr lvl="2"/>
            <a:r>
              <a:rPr lang="en-US"/>
              <a:t>regulated by the brain</a:t>
            </a:r>
          </a:p>
          <a:p>
            <a:pPr lvl="2"/>
            <a:r>
              <a:rPr lang="en-US"/>
              <a:t>and endocrine system.</a:t>
            </a:r>
          </a:p>
        </p:txBody>
      </p:sp>
      <p:sp>
        <p:nvSpPr>
          <p:cNvPr id="9" name="TextBox 8">
            <a:extLst>
              <a:ext uri="{FF2B5EF4-FFF2-40B4-BE49-F238E27FC236}">
                <a16:creationId xmlns:a16="http://schemas.microsoft.com/office/drawing/2014/main" id="{C9AD8DAB-D468-0B4D-B2C3-13FC9ECC3A09}"/>
              </a:ext>
            </a:extLst>
          </p:cNvPr>
          <p:cNvSpPr txBox="1"/>
          <p:nvPr/>
        </p:nvSpPr>
        <p:spPr>
          <a:xfrm>
            <a:off x="3736471" y="6017865"/>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kiwithek.kidsweb.at/index.php/Schwangerschaft">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Tree>
    <p:extLst>
      <p:ext uri="{BB962C8B-B14F-4D97-AF65-F5344CB8AC3E}">
        <p14:creationId xmlns:p14="http://schemas.microsoft.com/office/powerpoint/2010/main" val="1710263600"/>
      </p:ext>
    </p:extLst>
  </p:cSld>
  <p:clrMapOvr>
    <a:masterClrMapping/>
  </p:clrMapOvr>
  <mc:AlternateContent xmlns:mc="http://schemas.openxmlformats.org/markup-compatibility/2006" xmlns:p14="http://schemas.microsoft.com/office/powerpoint/2010/main">
    <mc:Choice Requires="p14">
      <p:transition spd="slow" p14:dur="2000" advTm="34912"/>
    </mc:Choice>
    <mc:Fallback xmlns="">
      <p:transition spd="slow" advTm="3491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5FD318C-1DA7-41B0-A910-16D5C1E52552}"/>
              </a:ext>
            </a:extLst>
          </p:cNvPr>
          <p:cNvSpPr>
            <a:spLocks noGrp="1"/>
          </p:cNvSpPr>
          <p:nvPr>
            <p:ph type="title"/>
          </p:nvPr>
        </p:nvSpPr>
        <p:spPr>
          <a:xfrm>
            <a:off x="838200" y="365125"/>
            <a:ext cx="10515600" cy="1325563"/>
          </a:xfrm>
        </p:spPr>
        <p:txBody>
          <a:bodyPr>
            <a:normAutofit/>
          </a:bodyPr>
          <a:lstStyle/>
          <a:p>
            <a:r>
              <a:rPr lang="en-US" sz="5400"/>
              <a:t>Gametogenesis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D001BC-1253-4111-B042-44A480FAF140}"/>
              </a:ext>
            </a:extLst>
          </p:cNvPr>
          <p:cNvSpPr>
            <a:spLocks noGrp="1"/>
          </p:cNvSpPr>
          <p:nvPr>
            <p:ph idx="1"/>
          </p:nvPr>
        </p:nvSpPr>
        <p:spPr>
          <a:xfrm>
            <a:off x="838200" y="1929384"/>
            <a:ext cx="10515600" cy="4251960"/>
          </a:xfrm>
        </p:spPr>
        <p:txBody>
          <a:bodyPr>
            <a:normAutofit/>
          </a:bodyPr>
          <a:lstStyle/>
          <a:p>
            <a:r>
              <a:rPr lang="en-US" dirty="0"/>
              <a:t>The formation of </a:t>
            </a:r>
          </a:p>
          <a:p>
            <a:pPr lvl="1"/>
            <a:r>
              <a:rPr lang="en-US" dirty="0"/>
              <a:t>Eggs by the female</a:t>
            </a:r>
          </a:p>
          <a:p>
            <a:pPr lvl="1"/>
            <a:r>
              <a:rPr lang="en-US" dirty="0"/>
              <a:t>Sperm by the male</a:t>
            </a:r>
          </a:p>
        </p:txBody>
      </p:sp>
      <p:pic>
        <p:nvPicPr>
          <p:cNvPr id="7" name="Picture 6">
            <a:extLst>
              <a:ext uri="{FF2B5EF4-FFF2-40B4-BE49-F238E27FC236}">
                <a16:creationId xmlns:a16="http://schemas.microsoft.com/office/drawing/2014/main" id="{6CB0A7DF-5752-43F7-ADFE-868FF958C3C3}"/>
              </a:ext>
            </a:extLst>
          </p:cNvPr>
          <p:cNvPicPr>
            <a:picLocks noChangeAspect="1"/>
          </p:cNvPicPr>
          <p:nvPr/>
        </p:nvPicPr>
        <p:blipFill>
          <a:blip r:embed="rId2"/>
          <a:stretch>
            <a:fillRect/>
          </a:stretch>
        </p:blipFill>
        <p:spPr>
          <a:xfrm>
            <a:off x="4855028" y="2486675"/>
            <a:ext cx="3092588" cy="4032997"/>
          </a:xfrm>
          <a:prstGeom prst="rect">
            <a:avLst/>
          </a:prstGeom>
        </p:spPr>
      </p:pic>
      <p:pic>
        <p:nvPicPr>
          <p:cNvPr id="8" name="Picture 7">
            <a:extLst>
              <a:ext uri="{FF2B5EF4-FFF2-40B4-BE49-F238E27FC236}">
                <a16:creationId xmlns:a16="http://schemas.microsoft.com/office/drawing/2014/main" id="{B483BB51-76C3-485E-A471-1454DCE55932}"/>
              </a:ext>
            </a:extLst>
          </p:cNvPr>
          <p:cNvPicPr>
            <a:picLocks noChangeAspect="1"/>
          </p:cNvPicPr>
          <p:nvPr/>
        </p:nvPicPr>
        <p:blipFill>
          <a:blip r:embed="rId3"/>
          <a:stretch>
            <a:fillRect/>
          </a:stretch>
        </p:blipFill>
        <p:spPr>
          <a:xfrm>
            <a:off x="8571780" y="2408327"/>
            <a:ext cx="2862313" cy="3727060"/>
          </a:xfrm>
          <a:prstGeom prst="rect">
            <a:avLst/>
          </a:prstGeom>
        </p:spPr>
      </p:pic>
    </p:spTree>
    <p:extLst>
      <p:ext uri="{BB962C8B-B14F-4D97-AF65-F5344CB8AC3E}">
        <p14:creationId xmlns:p14="http://schemas.microsoft.com/office/powerpoint/2010/main" val="347872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E8140-586A-7048-A4AC-016074BCBD09}"/>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600" kern="1200" dirty="0">
                <a:solidFill>
                  <a:schemeClr val="tx1"/>
                </a:solidFill>
                <a:latin typeface="+mj-lt"/>
                <a:ea typeface="+mj-ea"/>
                <a:cs typeface="+mj-cs"/>
              </a:rPr>
              <a:t>Male Reproductive Anatomy</a:t>
            </a:r>
          </a:p>
        </p:txBody>
      </p:sp>
      <p:pic>
        <p:nvPicPr>
          <p:cNvPr id="5" name="Figure" descr="Illustration shows a cross section of the penis and testes. The penis widens at the end, into the glans, which is surrounded by the foreskin. The urethra is an opening that runs through the middle of the penis to the bladder. The tissue surrounding the urethra is the Corpus spongiosum, and above the Corpus spongiosum is the Corpus cavernosum. The testes, located immediately behind the penis, are covered by the scrotum. Seminiferous tubules are located in the testes. The epididymis partly surrounds the sac containing the seminiferous tubules. The Vas deferens is a tube connecting the seminiferous tubules to the ejaculatory duct, which begins in the prostate gland. The prostate gland is located behind and below the bladder. The seminal vesicle, located above the prostate, also connects to the seminal vesicle. The bulbourethral gland connects to the ejaculatory duct where the ejaculatory duct enters the penis.">
            <a:extLst>
              <a:ext uri="{FF2B5EF4-FFF2-40B4-BE49-F238E27FC236}">
                <a16:creationId xmlns:a16="http://schemas.microsoft.com/office/drawing/2014/main" id="{4B260CCB-786D-884F-9079-68C5272B31A0}"/>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val="0"/>
              </a:ext>
            </a:extLst>
          </a:blip>
          <a:srcRect l="181" r="3392" b="1"/>
          <a:stretch/>
        </p:blipFill>
        <p:spPr>
          <a:xfrm>
            <a:off x="630936" y="1175973"/>
            <a:ext cx="5458968" cy="4506054"/>
          </a:xfrm>
          <a:prstGeom prst="rect">
            <a:avLst/>
          </a:prstGeom>
        </p:spPr>
      </p:pic>
      <p:sp>
        <p:nvSpPr>
          <p:cNvPr id="3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CE2E88-CFF1-BA40-AB40-D5EB93C6560F}"/>
              </a:ext>
            </a:extLst>
          </p:cNvPr>
          <p:cNvSpPr>
            <a:spLocks noGrp="1"/>
          </p:cNvSpPr>
          <p:nvPr>
            <p:ph sz="half" idx="1"/>
          </p:nvPr>
        </p:nvSpPr>
        <p:spPr>
          <a:xfrm>
            <a:off x="6515100" y="2664886"/>
            <a:ext cx="5042916" cy="3555025"/>
          </a:xfrm>
        </p:spPr>
        <p:txBody>
          <a:bodyPr vert="horz" lIns="91440" tIns="45720" rIns="91440" bIns="45720" rtlCol="0" anchor="t">
            <a:normAutofit/>
          </a:bodyPr>
          <a:lstStyle/>
          <a:p>
            <a:pPr marL="0" indent="0">
              <a:buNone/>
              <a:defRPr/>
            </a:pPr>
            <a:r>
              <a:rPr lang="en-US" i="1" dirty="0"/>
              <a:t>Testes</a:t>
            </a:r>
          </a:p>
          <a:p>
            <a:pPr lvl="1">
              <a:defRPr/>
            </a:pPr>
            <a:r>
              <a:rPr lang="en-US" sz="2200" dirty="0"/>
              <a:t>Male </a:t>
            </a:r>
            <a:r>
              <a:rPr lang="en-US" sz="2200" i="1" dirty="0"/>
              <a:t>gonad</a:t>
            </a:r>
          </a:p>
          <a:p>
            <a:pPr lvl="1">
              <a:defRPr/>
            </a:pPr>
            <a:r>
              <a:rPr lang="en-US" sz="2200" dirty="0"/>
              <a:t>Sperm develop within the seminiferous tubules</a:t>
            </a:r>
          </a:p>
          <a:p>
            <a:pPr lvl="1">
              <a:defRPr/>
            </a:pPr>
            <a:r>
              <a:rPr lang="en-US" sz="2200" dirty="0"/>
              <a:t>Secrete </a:t>
            </a:r>
            <a:r>
              <a:rPr lang="en-US" sz="2200" i="1" dirty="0"/>
              <a:t>testosterone</a:t>
            </a:r>
          </a:p>
          <a:p>
            <a:pPr lvl="1">
              <a:defRPr/>
            </a:pPr>
            <a:r>
              <a:rPr lang="en-US" sz="2200" dirty="0"/>
              <a:t>Testes located in </a:t>
            </a:r>
            <a:r>
              <a:rPr lang="en-US" sz="2200" i="1" dirty="0"/>
              <a:t>scrotum </a:t>
            </a:r>
            <a:r>
              <a:rPr lang="en-US" sz="2200" dirty="0"/>
              <a:t>outside the body cavity</a:t>
            </a:r>
          </a:p>
          <a:p>
            <a:pPr lvl="2">
              <a:defRPr/>
            </a:pPr>
            <a:r>
              <a:rPr lang="en-US" dirty="0"/>
              <a:t>Lower temperature of scrotum vital to normal sperm production</a:t>
            </a:r>
          </a:p>
          <a:p>
            <a:endParaRPr lang="en-US" sz="2200" dirty="0"/>
          </a:p>
        </p:txBody>
      </p:sp>
    </p:spTree>
    <p:extLst>
      <p:ext uri="{BB962C8B-B14F-4D97-AF65-F5344CB8AC3E}">
        <p14:creationId xmlns:p14="http://schemas.microsoft.com/office/powerpoint/2010/main" val="3112085297"/>
      </p:ext>
    </p:extLst>
  </p:cSld>
  <p:clrMapOvr>
    <a:masterClrMapping/>
  </p:clrMapOvr>
  <mc:AlternateContent xmlns:mc="http://schemas.openxmlformats.org/markup-compatibility/2006" xmlns:p14="http://schemas.microsoft.com/office/powerpoint/2010/main">
    <mc:Choice Requires="p14">
      <p:transition spd="slow" p14:dur="2000" advTm="41971"/>
    </mc:Choice>
    <mc:Fallback xmlns="">
      <p:transition spd="slow" advTm="41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60748-15D7-7A47-A711-2C30B6D36A9B}"/>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kern="1200">
                <a:solidFill>
                  <a:schemeClr val="tx1"/>
                </a:solidFill>
                <a:latin typeface="+mj-lt"/>
                <a:ea typeface="+mj-ea"/>
                <a:cs typeface="+mj-cs"/>
              </a:rPr>
              <a:t>Male Hormones</a:t>
            </a:r>
          </a:p>
        </p:txBody>
      </p:sp>
      <p:pic>
        <p:nvPicPr>
          <p:cNvPr id="14" name="Content Placeholder 13" descr="Testosterone and bad judgments - Mapping Ignorance">
            <a:extLst>
              <a:ext uri="{FF2B5EF4-FFF2-40B4-BE49-F238E27FC236}">
                <a16:creationId xmlns:a16="http://schemas.microsoft.com/office/drawing/2014/main" id="{2B0943EE-A018-8849-BD22-92173E09CA60}"/>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29689" r="1249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3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4909CFD-3CA6-1740-AB16-C6705A58E97E}"/>
              </a:ext>
            </a:extLst>
          </p:cNvPr>
          <p:cNvSpPr>
            <a:spLocks noGrp="1"/>
          </p:cNvSpPr>
          <p:nvPr>
            <p:ph sz="half" idx="1"/>
          </p:nvPr>
        </p:nvSpPr>
        <p:spPr>
          <a:xfrm>
            <a:off x="4997196" y="2706624"/>
            <a:ext cx="6894576" cy="3483864"/>
          </a:xfrm>
        </p:spPr>
        <p:txBody>
          <a:bodyPr vert="horz" lIns="91440" tIns="45720" rIns="91440" bIns="45720" rtlCol="0">
            <a:normAutofit/>
          </a:bodyPr>
          <a:lstStyle/>
          <a:p>
            <a:pPr marL="0" indent="0">
              <a:buNone/>
            </a:pPr>
            <a:r>
              <a:rPr lang="en-US" sz="2200" b="1" dirty="0"/>
              <a:t>Testosterone</a:t>
            </a:r>
            <a:r>
              <a:rPr lang="en-US" sz="2200" dirty="0"/>
              <a:t> </a:t>
            </a:r>
          </a:p>
          <a:p>
            <a:r>
              <a:rPr lang="en-US" sz="2200" dirty="0"/>
              <a:t>stimulates spermatogenesis. </a:t>
            </a:r>
          </a:p>
          <a:p>
            <a:r>
              <a:rPr lang="en-US" sz="2200" dirty="0"/>
              <a:t>This hormone is also responsible for the secondary sexual characteristics that develop in the male during adolescence. </a:t>
            </a:r>
          </a:p>
          <a:p>
            <a:r>
              <a:rPr lang="en-US" sz="2200" dirty="0"/>
              <a:t>The secondary sex characteristics in males includes: a deepening of the voice, the growth of facial, axillary, and pubic hair, an increase in muscle bulk, and the beginnings of the sex drive.</a:t>
            </a:r>
          </a:p>
        </p:txBody>
      </p:sp>
      <p:sp>
        <p:nvSpPr>
          <p:cNvPr id="15" name="TextBox 14">
            <a:extLst>
              <a:ext uri="{FF2B5EF4-FFF2-40B4-BE49-F238E27FC236}">
                <a16:creationId xmlns:a16="http://schemas.microsoft.com/office/drawing/2014/main" id="{1E7C1ACE-980B-E849-A1A8-58C71DD20A28}"/>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mappingignorance.org/2017/07/24/testosterone-bad-judgment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dirty="0">
              <a:solidFill>
                <a:srgbClr val="FFFFFF"/>
              </a:solidFill>
            </a:endParaRPr>
          </a:p>
        </p:txBody>
      </p:sp>
      <p:pic>
        <p:nvPicPr>
          <p:cNvPr id="4" name="Picture 3">
            <a:extLst>
              <a:ext uri="{FF2B5EF4-FFF2-40B4-BE49-F238E27FC236}">
                <a16:creationId xmlns:a16="http://schemas.microsoft.com/office/drawing/2014/main" id="{89D01270-627B-41FA-81DF-1A85268DCBB6}"/>
              </a:ext>
            </a:extLst>
          </p:cNvPr>
          <p:cNvPicPr>
            <a:picLocks noChangeAspect="1"/>
          </p:cNvPicPr>
          <p:nvPr/>
        </p:nvPicPr>
        <p:blipFill>
          <a:blip r:embed="rId5"/>
          <a:stretch>
            <a:fillRect/>
          </a:stretch>
        </p:blipFill>
        <p:spPr>
          <a:xfrm>
            <a:off x="-175061" y="3898191"/>
            <a:ext cx="4694327" cy="3005588"/>
          </a:xfrm>
          <a:prstGeom prst="rect">
            <a:avLst/>
          </a:prstGeom>
        </p:spPr>
      </p:pic>
    </p:spTree>
    <p:extLst>
      <p:ext uri="{BB962C8B-B14F-4D97-AF65-F5344CB8AC3E}">
        <p14:creationId xmlns:p14="http://schemas.microsoft.com/office/powerpoint/2010/main" val="2148999555"/>
      </p:ext>
    </p:extLst>
  </p:cSld>
  <p:clrMapOvr>
    <a:masterClrMapping/>
  </p:clrMapOvr>
  <mc:AlternateContent xmlns:mc="http://schemas.openxmlformats.org/markup-compatibility/2006" xmlns:p14="http://schemas.microsoft.com/office/powerpoint/2010/main">
    <mc:Choice Requires="p14">
      <p:transition spd="slow" p14:dur="2000" advTm="39937"/>
    </mc:Choice>
    <mc:Fallback xmlns="">
      <p:transition spd="slow" advTm="3993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F46EE-3E58-9F43-8494-E6FC4074712C}"/>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Spermatogenesis</a:t>
            </a:r>
          </a:p>
        </p:txBody>
      </p:sp>
      <p:pic>
        <p:nvPicPr>
          <p:cNvPr id="5" name="Figure" descr="Spermatogenesis begins when the 2n spermatogonium undergoes mitosis, producing more spermatogonia. The spermatogonia undergo meiosis I, producing haploid (1n) secondary spermatocytes, and meiosis II, producing spermatids. Differentiation of the spermatids results in mature sperm.">
            <a:extLst>
              <a:ext uri="{FF2B5EF4-FFF2-40B4-BE49-F238E27FC236}">
                <a16:creationId xmlns:a16="http://schemas.microsoft.com/office/drawing/2014/main" id="{D88D4C32-5A0E-3247-9889-B1F373172D85}"/>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val="0"/>
              </a:ext>
            </a:extLst>
          </a:blip>
          <a:srcRect l="3052" r="2080"/>
          <a:stretch/>
        </p:blipFill>
        <p:spPr>
          <a:xfrm>
            <a:off x="818449" y="658368"/>
            <a:ext cx="3770253" cy="5577840"/>
          </a:xfrm>
          <a:prstGeom prst="rect">
            <a:avLst/>
          </a:prstGeom>
        </p:spPr>
      </p:pic>
      <p:sp>
        <p:nvSpPr>
          <p:cNvPr id="3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29A74C-4C4D-1A4B-A63A-F81E13B6530F}"/>
              </a:ext>
            </a:extLst>
          </p:cNvPr>
          <p:cNvSpPr>
            <a:spLocks noGrp="1"/>
          </p:cNvSpPr>
          <p:nvPr>
            <p:ph sz="half" idx="1"/>
          </p:nvPr>
        </p:nvSpPr>
        <p:spPr>
          <a:xfrm>
            <a:off x="4849587" y="2752979"/>
            <a:ext cx="7151914" cy="3685210"/>
          </a:xfrm>
        </p:spPr>
        <p:txBody>
          <a:bodyPr vert="horz" lIns="91440" tIns="45720" rIns="91440" bIns="45720" rtlCol="0" anchor="t">
            <a:normAutofit/>
          </a:bodyPr>
          <a:lstStyle/>
          <a:p>
            <a:r>
              <a:rPr lang="en-US" sz="2200" dirty="0"/>
              <a:t>Four sperm result from each primary spermatocyte. </a:t>
            </a:r>
          </a:p>
          <a:p>
            <a:pPr lvl="1"/>
            <a:r>
              <a:rPr lang="en-US" sz="2200" dirty="0"/>
              <a:t>The original spermatocyte is produced by Mitosis </a:t>
            </a:r>
          </a:p>
          <a:p>
            <a:pPr lvl="1"/>
            <a:r>
              <a:rPr lang="en-US" sz="2200" dirty="0"/>
              <a:t>It then goes through Meiosis I to produce 2 secondary spermatocytes</a:t>
            </a:r>
          </a:p>
          <a:p>
            <a:pPr lvl="1"/>
            <a:r>
              <a:rPr lang="en-US" sz="2200" dirty="0"/>
              <a:t>Meiosis II follows to produce 4 sperm </a:t>
            </a:r>
          </a:p>
        </p:txBody>
      </p:sp>
    </p:spTree>
    <p:extLst>
      <p:ext uri="{BB962C8B-B14F-4D97-AF65-F5344CB8AC3E}">
        <p14:creationId xmlns:p14="http://schemas.microsoft.com/office/powerpoint/2010/main" val="3641349556"/>
      </p:ext>
    </p:extLst>
  </p:cSld>
  <p:clrMapOvr>
    <a:masterClrMapping/>
  </p:clrMapOvr>
  <mc:AlternateContent xmlns:mc="http://schemas.openxmlformats.org/markup-compatibility/2006" xmlns:p14="http://schemas.microsoft.com/office/powerpoint/2010/main">
    <mc:Choice Requires="p14">
      <p:transition spd="slow" p14:dur="2000" advTm="33612"/>
    </mc:Choice>
    <mc:Fallback xmlns="">
      <p:transition spd="slow" advTm="3361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7B15D-B4D1-9D4E-BD02-37CDA6B42A8D}"/>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4200" kern="1200">
                <a:solidFill>
                  <a:schemeClr val="tx1"/>
                </a:solidFill>
                <a:latin typeface="+mj-lt"/>
                <a:ea typeface="+mj-ea"/>
                <a:cs typeface="+mj-cs"/>
              </a:rPr>
              <a:t>Female Reproductive Anatomy</a:t>
            </a:r>
          </a:p>
        </p:txBody>
      </p:sp>
      <p:pic>
        <p:nvPicPr>
          <p:cNvPr id="5" name="Figure" descr="Side and front views of female reproductive organs are shown. The vagina is wide at the bottom, and narrows into the cervix. Above the cervix is the uterus, which is shaped like a triangle pointing down. Fallopian tubes extend from the top sides of the uterus. The Fallopian tubes curve back in toward the uterus, and end in fingerlike appendages called fimbrae. The ovaries are located between the fimbrae and the uterus. The urethra is located in front of the vagina, and the rectum is located behind. The clitoris is a structure located in front of the urethra. The labia minora and labia majora are folds of tissue on either side of the vagina.">
            <a:extLst>
              <a:ext uri="{FF2B5EF4-FFF2-40B4-BE49-F238E27FC236}">
                <a16:creationId xmlns:a16="http://schemas.microsoft.com/office/drawing/2014/main" id="{0C4F013C-6C0F-A444-82D4-E13BD961485F}"/>
              </a:ext>
            </a:extLst>
          </p:cNvPr>
          <p:cNvPicPr>
            <a:picLocks noGrp="1" noChangeAspect="1"/>
          </p:cNvPicPr>
          <p:nvPr>
            <p:ph sz="half" idx="2"/>
          </p:nvPr>
        </p:nvPicPr>
        <p:blipFill>
          <a:blip r:embed="rId2" cstate="email">
            <a:extLst>
              <a:ext uri="{28A0092B-C50C-407E-A947-70E740481C1C}">
                <a14:useLocalDpi xmlns:a14="http://schemas.microsoft.com/office/drawing/2010/main" val="0"/>
              </a:ext>
            </a:extLst>
          </a:blip>
          <a:srcRect t="3833" b="3833"/>
          <a:stretch>
            <a:fillRect/>
          </a:stretch>
        </p:blipFill>
        <p:spPr>
          <a:xfrm>
            <a:off x="348327" y="2114890"/>
            <a:ext cx="6043678" cy="2636724"/>
          </a:xfrm>
          <a:prstGeom prst="rect">
            <a:avLst/>
          </a:prstGeom>
        </p:spPr>
      </p:pic>
      <p:sp>
        <p:nvSpPr>
          <p:cNvPr id="1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4BD9E3-CA0A-5045-8CBE-A782BC199728}"/>
              </a:ext>
            </a:extLst>
          </p:cNvPr>
          <p:cNvSpPr>
            <a:spLocks noGrp="1"/>
          </p:cNvSpPr>
          <p:nvPr>
            <p:ph sz="half" idx="1"/>
          </p:nvPr>
        </p:nvSpPr>
        <p:spPr>
          <a:xfrm>
            <a:off x="6739128" y="2664886"/>
            <a:ext cx="4818888" cy="3550789"/>
          </a:xfrm>
        </p:spPr>
        <p:txBody>
          <a:bodyPr vert="horz" lIns="91440" tIns="45720" rIns="91440" bIns="45720" rtlCol="0" anchor="t">
            <a:normAutofit/>
          </a:bodyPr>
          <a:lstStyle/>
          <a:p>
            <a:pPr marL="0">
              <a:defRPr/>
            </a:pPr>
            <a:r>
              <a:rPr lang="en-US" sz="2200" i="1" dirty="0"/>
              <a:t>Ovaries of female vertebrates </a:t>
            </a:r>
          </a:p>
          <a:p>
            <a:pPr lvl="1">
              <a:defRPr/>
            </a:pPr>
            <a:r>
              <a:rPr lang="en-US" sz="2200" dirty="0"/>
              <a:t>Produce ova </a:t>
            </a:r>
          </a:p>
          <a:p>
            <a:pPr lvl="1">
              <a:defRPr/>
            </a:pPr>
            <a:r>
              <a:rPr lang="en-US" sz="2200" dirty="0"/>
              <a:t>Secrete female sex hormones, estrogen, and progesterone </a:t>
            </a:r>
          </a:p>
          <a:p>
            <a:pPr>
              <a:defRPr/>
            </a:pPr>
            <a:r>
              <a:rPr lang="en-US" sz="2200" i="1" dirty="0"/>
              <a:t>Placental mammals </a:t>
            </a:r>
          </a:p>
          <a:p>
            <a:pPr lvl="1">
              <a:defRPr/>
            </a:pPr>
            <a:r>
              <a:rPr lang="en-US" sz="2200" dirty="0"/>
              <a:t>Walls of uterus establish close vascular association with embryonic membranes through a </a:t>
            </a:r>
            <a:r>
              <a:rPr lang="en-US" sz="2200" i="1" dirty="0"/>
              <a:t>placenta</a:t>
            </a:r>
            <a:endParaRPr lang="en-US" sz="2200" dirty="0"/>
          </a:p>
          <a:p>
            <a:endParaRPr lang="en-US" sz="2200" dirty="0"/>
          </a:p>
        </p:txBody>
      </p:sp>
    </p:spTree>
    <p:extLst>
      <p:ext uri="{BB962C8B-B14F-4D97-AF65-F5344CB8AC3E}">
        <p14:creationId xmlns:p14="http://schemas.microsoft.com/office/powerpoint/2010/main" val="3871625771"/>
      </p:ext>
    </p:extLst>
  </p:cSld>
  <p:clrMapOvr>
    <a:masterClrMapping/>
  </p:clrMapOvr>
  <mc:AlternateContent xmlns:mc="http://schemas.openxmlformats.org/markup-compatibility/2006" xmlns:p14="http://schemas.microsoft.com/office/powerpoint/2010/main">
    <mc:Choice Requires="p14">
      <p:transition spd="slow" p14:dur="2000" advTm="30954"/>
    </mc:Choice>
    <mc:Fallback xmlns="">
      <p:transition spd="slow" advTm="3095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80A49-15C2-BA4E-A229-7A42E451B393}"/>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b="1" kern="1200">
                <a:solidFill>
                  <a:schemeClr val="tx1"/>
                </a:solidFill>
                <a:latin typeface="+mj-lt"/>
                <a:ea typeface="+mj-ea"/>
                <a:cs typeface="+mj-cs"/>
              </a:rPr>
              <a:t>Oogenesis</a:t>
            </a:r>
            <a:endParaRPr lang="en-US" sz="5400" kern="1200">
              <a:solidFill>
                <a:schemeClr val="tx1"/>
              </a:solidFill>
              <a:latin typeface="+mj-lt"/>
              <a:ea typeface="+mj-ea"/>
              <a:cs typeface="+mj-cs"/>
            </a:endParaRPr>
          </a:p>
        </p:txBody>
      </p:sp>
      <p:pic>
        <p:nvPicPr>
          <p:cNvPr id="5" name="Figure" descr="Oogenesis begins when the 2n oogonium undergoes mitosis, producing a primary oocyte. The primary oocytes arrest in prophase 1 before birth. After puberty, meiosis of one oocyte per menstrual cycle continues, resulting in a 1n secondary oocyte that arrests in metaphase 2 and a polar body. Upon ovulation and sperm entry, meiosis is completed and fertilization occurs, resulting in a polar body and a fertilized egg.">
            <a:extLst>
              <a:ext uri="{FF2B5EF4-FFF2-40B4-BE49-F238E27FC236}">
                <a16:creationId xmlns:a16="http://schemas.microsoft.com/office/drawing/2014/main" id="{2A20CDB7-C77E-1144-91B0-982093D7EB28}"/>
              </a:ext>
            </a:extLst>
          </p:cNvPr>
          <p:cNvPicPr>
            <a:picLocks noGrp="1" noChangeAspect="1"/>
          </p:cNvPicPr>
          <p:nvPr>
            <p:ph sz="half" idx="2"/>
          </p:nvPr>
        </p:nvPicPr>
        <p:blipFill>
          <a:blip r:embed="rId2" cstate="email">
            <a:extLst>
              <a:ext uri="{28A0092B-C50C-407E-A947-70E740481C1C}">
                <a14:useLocalDpi xmlns:a14="http://schemas.microsoft.com/office/drawing/2010/main" val="0"/>
              </a:ext>
            </a:extLst>
          </a:blip>
          <a:srcRect l="2108" r="2108"/>
          <a:stretch>
            <a:fillRect/>
          </a:stretch>
        </p:blipFill>
        <p:spPr>
          <a:xfrm>
            <a:off x="569005" y="640080"/>
            <a:ext cx="4893616" cy="5577840"/>
          </a:xfrm>
          <a:prstGeom prst="rect">
            <a:avLst/>
          </a:prstGeom>
        </p:spPr>
      </p:pic>
      <p:sp>
        <p:nvSpPr>
          <p:cNvPr id="2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9BF72B-5977-434B-89CA-593687C770EE}"/>
              </a:ext>
            </a:extLst>
          </p:cNvPr>
          <p:cNvSpPr>
            <a:spLocks noGrp="1"/>
          </p:cNvSpPr>
          <p:nvPr>
            <p:ph sz="half" idx="1"/>
          </p:nvPr>
        </p:nvSpPr>
        <p:spPr>
          <a:xfrm>
            <a:off x="5878286" y="2638698"/>
            <a:ext cx="6057900" cy="3592938"/>
          </a:xfrm>
        </p:spPr>
        <p:txBody>
          <a:bodyPr vert="horz" lIns="91440" tIns="45720" rIns="91440" bIns="45720" rtlCol="0" anchor="t">
            <a:normAutofit/>
          </a:bodyPr>
          <a:lstStyle/>
          <a:p>
            <a:r>
              <a:rPr lang="en-US" sz="2000" dirty="0"/>
              <a:t>All future eggs (oocytes) are in prophase I at the time of birth</a:t>
            </a:r>
          </a:p>
          <a:p>
            <a:r>
              <a:rPr lang="en-US" sz="2000" dirty="0"/>
              <a:t>Beginning at adolescence a few follicles are released in an ovary each month</a:t>
            </a:r>
          </a:p>
          <a:p>
            <a:pPr lvl="1"/>
            <a:r>
              <a:rPr lang="en-US" sz="2000" dirty="0"/>
              <a:t>Cell division is again arrested, this time at metaphase II.</a:t>
            </a:r>
          </a:p>
          <a:p>
            <a:r>
              <a:rPr lang="en-US" sz="2000" dirty="0"/>
              <a:t>At ovulation, the oocyte travels toward the uterus through the oviduct. </a:t>
            </a:r>
          </a:p>
          <a:p>
            <a:pPr lvl="1"/>
            <a:r>
              <a:rPr lang="en-US" sz="2000" dirty="0"/>
              <a:t>If the secondary oocyte is fertilized, the cell continues through meiosis II</a:t>
            </a:r>
          </a:p>
        </p:txBody>
      </p:sp>
    </p:spTree>
    <p:extLst>
      <p:ext uri="{BB962C8B-B14F-4D97-AF65-F5344CB8AC3E}">
        <p14:creationId xmlns:p14="http://schemas.microsoft.com/office/powerpoint/2010/main" val="3429803513"/>
      </p:ext>
    </p:extLst>
  </p:cSld>
  <p:clrMapOvr>
    <a:masterClrMapping/>
  </p:clrMapOvr>
  <mc:AlternateContent xmlns:mc="http://schemas.openxmlformats.org/markup-compatibility/2006" xmlns:p14="http://schemas.microsoft.com/office/powerpoint/2010/main">
    <mc:Choice Requires="p14">
      <p:transition spd="slow" p14:dur="2000" advTm="77899"/>
    </mc:Choice>
    <mc:Fallback xmlns="">
      <p:transition spd="slow" advTm="7789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12D0-8618-634E-AF61-0F00A26749C7}"/>
              </a:ext>
            </a:extLst>
          </p:cNvPr>
          <p:cNvSpPr>
            <a:spLocks noGrp="1"/>
          </p:cNvSpPr>
          <p:nvPr>
            <p:ph type="title"/>
          </p:nvPr>
        </p:nvSpPr>
        <p:spPr/>
        <p:txBody>
          <a:bodyPr vert="horz" lIns="91440" tIns="45720" rIns="91440" bIns="45720" rtlCol="0" anchor="ctr">
            <a:normAutofit/>
          </a:bodyPr>
          <a:lstStyle/>
          <a:p>
            <a:r>
              <a:rPr lang="en-US" sz="3600" kern="1200">
                <a:solidFill>
                  <a:schemeClr val="tx1"/>
                </a:solidFill>
                <a:latin typeface="+mj-lt"/>
                <a:ea typeface="+mj-ea"/>
                <a:cs typeface="+mj-cs"/>
              </a:rPr>
              <a:t>Female Hormones</a:t>
            </a:r>
          </a:p>
        </p:txBody>
      </p:sp>
      <p:sp>
        <p:nvSpPr>
          <p:cNvPr id="3" name="Content Placeholder 2">
            <a:extLst>
              <a:ext uri="{FF2B5EF4-FFF2-40B4-BE49-F238E27FC236}">
                <a16:creationId xmlns:a16="http://schemas.microsoft.com/office/drawing/2014/main" id="{A6BF7CD8-641B-0646-8AF1-BC4FB2F353A8}"/>
              </a:ext>
            </a:extLst>
          </p:cNvPr>
          <p:cNvSpPr>
            <a:spLocks noGrp="1"/>
          </p:cNvSpPr>
          <p:nvPr>
            <p:ph idx="1"/>
          </p:nvPr>
        </p:nvSpPr>
        <p:spPr>
          <a:xfrm>
            <a:off x="7471758" y="1594602"/>
            <a:ext cx="4569305" cy="5056492"/>
          </a:xfrm>
        </p:spPr>
        <p:txBody>
          <a:bodyPr vert="horz" lIns="91440" tIns="45720" rIns="91440" bIns="45720" rtlCol="0" anchor="ctr">
            <a:noAutofit/>
          </a:bodyPr>
          <a:lstStyle/>
          <a:p>
            <a:r>
              <a:rPr lang="en-US" sz="2000" dirty="0"/>
              <a:t>The ovarian and menstrual cycles of female reproduction are regulated by hormones produced by the hypothalamus, pituitary, and ovaries.</a:t>
            </a:r>
          </a:p>
          <a:p>
            <a:r>
              <a:rPr lang="en-US" sz="2000" b="1" dirty="0"/>
              <a:t>estrogen</a:t>
            </a:r>
            <a:r>
              <a:rPr lang="en-US" sz="2000" dirty="0"/>
              <a:t> and </a:t>
            </a:r>
            <a:r>
              <a:rPr lang="en-US" sz="2000" b="1" dirty="0"/>
              <a:t>progesterone</a:t>
            </a:r>
            <a:r>
              <a:rPr lang="en-US" sz="2000" dirty="0"/>
              <a:t> are released from the developing follicles. </a:t>
            </a:r>
          </a:p>
          <a:p>
            <a:r>
              <a:rPr lang="en-US" sz="2000" dirty="0"/>
              <a:t>Estrogen is responsible for the secondary sexual characteristics of females. </a:t>
            </a:r>
          </a:p>
          <a:p>
            <a:r>
              <a:rPr lang="en-US" sz="2000" dirty="0"/>
              <a:t>These include breast development, pubic hair, flaring of the hips, and a shorter period for bone growth.</a:t>
            </a:r>
          </a:p>
        </p:txBody>
      </p:sp>
      <p:pic>
        <p:nvPicPr>
          <p:cNvPr id="30" name="Picture 29" descr="Regulation of Body Processes | Biology for Majors II">
            <a:extLst>
              <a:ext uri="{FF2B5EF4-FFF2-40B4-BE49-F238E27FC236}">
                <a16:creationId xmlns:a16="http://schemas.microsoft.com/office/drawing/2014/main" id="{2A3EDCFA-1317-2D44-84DA-CC2248EC082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4077"/>
          <a:stretch/>
        </p:blipFill>
        <p:spPr>
          <a:xfrm>
            <a:off x="248772" y="1621894"/>
            <a:ext cx="3419856" cy="4520560"/>
          </a:xfrm>
          <a:prstGeom prst="rect">
            <a:avLst/>
          </a:prstGeom>
        </p:spPr>
      </p:pic>
      <p:pic>
        <p:nvPicPr>
          <p:cNvPr id="8" name="Picture 2" descr="Hormone levels during the follicular phase, ovulation, and the luteal phase are compared. During the follicular phase, LH and FSH secreted from the pituitary stimulate several follicles to grow. The follicles produce low levels of estrogen that inhibit GnRH secretion by the hypothalamus, keeping LH and FSH levels low. Low levels of estrogen also cause the endometrial arteries to constrict, resulting in menstruation. During the time leading up to ovulation, LH and FSH stimulate maturation of one of the follicles. The growing follicle begins to produce high levels of estrogen, which stimulates GnRH secretion by the hypothalamus. As a result, LH and FSH levels rise, resulting in ovulation about a day later. Estrogen also causes the endometrium to thicken. After ovulation, the ovarian cycle enters the luteal phase. LH from the pituitary stimulates growth of the corpus luteum from the ruptured follicle. The corpus luteum secretes estrogen and progesterone that block GnRH production by the hypothalamus and LH and FSH production by the pituitary. Estrogen and progesterone also cause the endometrium to further develop.">
            <a:extLst>
              <a:ext uri="{FF2B5EF4-FFF2-40B4-BE49-F238E27FC236}">
                <a16:creationId xmlns:a16="http://schemas.microsoft.com/office/drawing/2014/main" id="{30694667-6FE8-6740-ADAF-DCB7090E58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9" r="11424" b="-4"/>
          <a:stretch/>
        </p:blipFill>
        <p:spPr bwMode="auto">
          <a:xfrm>
            <a:off x="3953327" y="1721922"/>
            <a:ext cx="3420596" cy="45205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53F3E52-ACA8-8842-BFB7-AE5C99143BA1}"/>
              </a:ext>
            </a:extLst>
          </p:cNvPr>
          <p:cNvSpPr txBox="1"/>
          <p:nvPr/>
        </p:nvSpPr>
        <p:spPr>
          <a:xfrm>
            <a:off x="1662806" y="6042427"/>
            <a:ext cx="2186817"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courses.lumenlearning.com/suny-wmopen-biology2/chapter/regulation-of-body-processe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Tree>
    <p:extLst>
      <p:ext uri="{BB962C8B-B14F-4D97-AF65-F5344CB8AC3E}">
        <p14:creationId xmlns:p14="http://schemas.microsoft.com/office/powerpoint/2010/main" val="3295500386"/>
      </p:ext>
    </p:extLst>
  </p:cSld>
  <p:clrMapOvr>
    <a:masterClrMapping/>
  </p:clrMapOvr>
  <mc:AlternateContent xmlns:mc="http://schemas.openxmlformats.org/markup-compatibility/2006" xmlns:p14="http://schemas.microsoft.com/office/powerpoint/2010/main">
    <mc:Choice Requires="p14">
      <p:transition spd="slow" p14:dur="2000" advTm="62923"/>
    </mc:Choice>
    <mc:Fallback xmlns="">
      <p:transition spd="slow" advTm="6292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20298-8161-F046-B361-38D16157AFAF}"/>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The Ovarian Cycle </a:t>
            </a:r>
          </a:p>
        </p:txBody>
      </p:sp>
      <p:pic>
        <p:nvPicPr>
          <p:cNvPr id="19" name="Content Placeholder 18" descr="13.14: Reproductive System Worksheet Answers - Medicine ...">
            <a:extLst>
              <a:ext uri="{FF2B5EF4-FFF2-40B4-BE49-F238E27FC236}">
                <a16:creationId xmlns:a16="http://schemas.microsoft.com/office/drawing/2014/main" id="{9E9F25F4-E3C1-4446-925F-7036B20AA76D}"/>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tretch/>
        </p:blipFill>
        <p:spPr>
          <a:xfrm>
            <a:off x="374552" y="1556369"/>
            <a:ext cx="5078321" cy="3745261"/>
          </a:xfrm>
          <a:prstGeom prst="rect">
            <a:avLst/>
          </a:prstGeom>
        </p:spPr>
      </p:pic>
      <p:sp>
        <p:nvSpPr>
          <p:cNvPr id="4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435831-611F-4E40-934C-F8EC2C6B9646}"/>
              </a:ext>
            </a:extLst>
          </p:cNvPr>
          <p:cNvSpPr>
            <a:spLocks noGrp="1"/>
          </p:cNvSpPr>
          <p:nvPr>
            <p:ph sz="half" idx="1"/>
          </p:nvPr>
        </p:nvSpPr>
        <p:spPr>
          <a:xfrm>
            <a:off x="5452873" y="2664886"/>
            <a:ext cx="6364575" cy="3864583"/>
          </a:xfrm>
        </p:spPr>
        <p:txBody>
          <a:bodyPr vert="horz" lIns="91440" tIns="45720" rIns="91440" bIns="45720" rtlCol="0" anchor="t">
            <a:normAutofit fontScale="92500"/>
          </a:bodyPr>
          <a:lstStyle/>
          <a:p>
            <a:r>
              <a:rPr lang="en-US" sz="2600" dirty="0"/>
              <a:t>Regulated by hormones of the hypothalamus, pituitary, and ovaries (Figure 18.17). </a:t>
            </a:r>
          </a:p>
          <a:p>
            <a:pPr>
              <a:defRPr/>
            </a:pPr>
            <a:r>
              <a:rPr lang="en-US" sz="2600" dirty="0"/>
              <a:t>Follicular Phase (Day 1 – 13)</a:t>
            </a:r>
          </a:p>
          <a:p>
            <a:pPr>
              <a:defRPr/>
            </a:pPr>
            <a:r>
              <a:rPr lang="en-US" sz="2600" dirty="0"/>
              <a:t>Ovulation (Day 14)</a:t>
            </a:r>
          </a:p>
          <a:p>
            <a:pPr>
              <a:defRPr/>
            </a:pPr>
            <a:r>
              <a:rPr lang="en-US" sz="2600" dirty="0"/>
              <a:t>Luteal Phase (Day 15 – 28)</a:t>
            </a:r>
          </a:p>
          <a:p>
            <a:pPr lvl="1">
              <a:defRPr/>
            </a:pPr>
            <a:r>
              <a:rPr lang="en-US" sz="2600" dirty="0"/>
              <a:t>Corpus luteum (remnants of ovarian follicle)</a:t>
            </a:r>
          </a:p>
          <a:p>
            <a:pPr lvl="2">
              <a:defRPr/>
            </a:pPr>
            <a:r>
              <a:rPr lang="en-US" sz="2200" dirty="0"/>
              <a:t>Prepares uterus to undergo changes in preparation for gestation</a:t>
            </a:r>
          </a:p>
          <a:p>
            <a:pPr lvl="2">
              <a:defRPr/>
            </a:pPr>
            <a:r>
              <a:rPr lang="en-US" sz="2200" dirty="0"/>
              <a:t>If no fertilization, CL breaks down and causes uterus lining (endometrium) to break down </a:t>
            </a:r>
          </a:p>
        </p:txBody>
      </p:sp>
      <p:sp>
        <p:nvSpPr>
          <p:cNvPr id="20" name="TextBox 19">
            <a:extLst>
              <a:ext uri="{FF2B5EF4-FFF2-40B4-BE49-F238E27FC236}">
                <a16:creationId xmlns:a16="http://schemas.microsoft.com/office/drawing/2014/main" id="{51641F78-354B-A545-BBDB-B8AAE814F5AD}"/>
              </a:ext>
            </a:extLst>
          </p:cNvPr>
          <p:cNvSpPr txBox="1"/>
          <p:nvPr/>
        </p:nvSpPr>
        <p:spPr>
          <a:xfrm>
            <a:off x="2176893" y="5201602"/>
            <a:ext cx="2440091"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med.libretexts.org/Bookshelves/Veterinary_Medicine/Book:_Anatomy_and_Physiology_of_Animals_(Lawson)/13:_Reproductive_System/13.14:_Reproductive_System_Worksheet_Answer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Tree>
    <p:extLst>
      <p:ext uri="{BB962C8B-B14F-4D97-AF65-F5344CB8AC3E}">
        <p14:creationId xmlns:p14="http://schemas.microsoft.com/office/powerpoint/2010/main" val="3423145739"/>
      </p:ext>
    </p:extLst>
  </p:cSld>
  <p:clrMapOvr>
    <a:masterClrMapping/>
  </p:clrMapOvr>
  <mc:AlternateContent xmlns:mc="http://schemas.openxmlformats.org/markup-compatibility/2006" xmlns:p14="http://schemas.microsoft.com/office/powerpoint/2010/main">
    <mc:Choice Requires="p14">
      <p:transition spd="slow" p14:dur="2000" advTm="76521"/>
    </mc:Choice>
    <mc:Fallback xmlns="">
      <p:transition spd="slow" advTm="7652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20298-8161-F046-B361-38D16157AFAF}"/>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5400"/>
              <a:t>The Menstrual Cycle</a:t>
            </a:r>
          </a:p>
        </p:txBody>
      </p:sp>
      <p:sp>
        <p:nvSpPr>
          <p:cNvPr id="2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435831-611F-4E40-934C-F8EC2C6B9646}"/>
              </a:ext>
            </a:extLst>
          </p:cNvPr>
          <p:cNvSpPr>
            <a:spLocks noGrp="1"/>
          </p:cNvSpPr>
          <p:nvPr>
            <p:ph sz="half" idx="1"/>
          </p:nvPr>
        </p:nvSpPr>
        <p:spPr>
          <a:xfrm>
            <a:off x="4702629" y="1911493"/>
            <a:ext cx="7301698" cy="4653104"/>
          </a:xfrm>
        </p:spPr>
        <p:txBody>
          <a:bodyPr vert="horz" lIns="91440" tIns="45720" rIns="91440" bIns="45720" rtlCol="0" anchor="t">
            <a:noAutofit/>
          </a:bodyPr>
          <a:lstStyle/>
          <a:p>
            <a:pPr>
              <a:defRPr/>
            </a:pPr>
            <a:r>
              <a:rPr lang="en-US" sz="2400" dirty="0"/>
              <a:t>Menstrual Phase (Day 1 – 5)</a:t>
            </a:r>
          </a:p>
          <a:p>
            <a:pPr lvl="1">
              <a:defRPr/>
            </a:pPr>
            <a:r>
              <a:rPr lang="en-US" dirty="0"/>
              <a:t>Due to low blood estrogen levels</a:t>
            </a:r>
          </a:p>
          <a:p>
            <a:pPr lvl="2">
              <a:defRPr/>
            </a:pPr>
            <a:r>
              <a:rPr lang="en-US" dirty="0"/>
              <a:t>Outer layer of endometrium degenerates and sloughs off</a:t>
            </a:r>
          </a:p>
          <a:p>
            <a:pPr>
              <a:defRPr/>
            </a:pPr>
            <a:r>
              <a:rPr lang="en-US" sz="2400" dirty="0"/>
              <a:t>Proliferative Phase (Day 6 – 15)</a:t>
            </a:r>
          </a:p>
          <a:p>
            <a:pPr lvl="1">
              <a:defRPr/>
            </a:pPr>
            <a:r>
              <a:rPr lang="en-US" dirty="0"/>
              <a:t>As blood levels of estrogen rise</a:t>
            </a:r>
          </a:p>
          <a:p>
            <a:pPr lvl="2">
              <a:defRPr/>
            </a:pPr>
            <a:r>
              <a:rPr lang="en-US" dirty="0"/>
              <a:t>Endometrium heals and thickens</a:t>
            </a:r>
          </a:p>
          <a:p>
            <a:pPr>
              <a:defRPr/>
            </a:pPr>
            <a:r>
              <a:rPr lang="en-US" sz="2400" dirty="0"/>
              <a:t>Secretory Phase (Day 16 – 28)</a:t>
            </a:r>
          </a:p>
          <a:p>
            <a:pPr lvl="1">
              <a:defRPr/>
            </a:pPr>
            <a:r>
              <a:rPr lang="en-US" dirty="0"/>
              <a:t>Uterus enters secretory phase if embryo implants</a:t>
            </a:r>
          </a:p>
          <a:p>
            <a:pPr lvl="1">
              <a:defRPr/>
            </a:pPr>
            <a:r>
              <a:rPr lang="en-US" dirty="0"/>
              <a:t>Progesterone secreted by the corpus luteum</a:t>
            </a:r>
          </a:p>
          <a:p>
            <a:pPr lvl="2">
              <a:defRPr/>
            </a:pPr>
            <a:r>
              <a:rPr lang="en-US" dirty="0"/>
              <a:t>Stimulates activity of uterine glands</a:t>
            </a:r>
          </a:p>
        </p:txBody>
      </p:sp>
      <p:pic>
        <p:nvPicPr>
          <p:cNvPr id="11" name="Picture 10">
            <a:extLst>
              <a:ext uri="{FF2B5EF4-FFF2-40B4-BE49-F238E27FC236}">
                <a16:creationId xmlns:a16="http://schemas.microsoft.com/office/drawing/2014/main" id="{FCF2B289-D442-4229-9B65-C69B9A9BE21D}"/>
              </a:ext>
            </a:extLst>
          </p:cNvPr>
          <p:cNvPicPr>
            <a:picLocks noChangeAspect="1"/>
          </p:cNvPicPr>
          <p:nvPr/>
        </p:nvPicPr>
        <p:blipFill>
          <a:blip r:embed="rId2"/>
          <a:stretch>
            <a:fillRect/>
          </a:stretch>
        </p:blipFill>
        <p:spPr>
          <a:xfrm>
            <a:off x="187673" y="1999067"/>
            <a:ext cx="4925995" cy="4858933"/>
          </a:xfrm>
          <a:prstGeom prst="rect">
            <a:avLst/>
          </a:prstGeom>
        </p:spPr>
      </p:pic>
    </p:spTree>
    <p:extLst>
      <p:ext uri="{BB962C8B-B14F-4D97-AF65-F5344CB8AC3E}">
        <p14:creationId xmlns:p14="http://schemas.microsoft.com/office/powerpoint/2010/main" val="2579296379"/>
      </p:ext>
    </p:extLst>
  </p:cSld>
  <p:clrMapOvr>
    <a:masterClrMapping/>
  </p:clrMapOvr>
  <mc:AlternateContent xmlns:mc="http://schemas.openxmlformats.org/markup-compatibility/2006" xmlns:p14="http://schemas.microsoft.com/office/powerpoint/2010/main">
    <mc:Choice Requires="p14">
      <p:transition spd="slow" p14:dur="2000" advTm="58496"/>
    </mc:Choice>
    <mc:Fallback xmlns="">
      <p:transition spd="slow" advTm="584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669C8-8C7C-EA46-AE5A-FE8BCDAB1E25}"/>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Asexual Reproduction</a:t>
            </a:r>
          </a:p>
        </p:txBody>
      </p:sp>
      <p:pic>
        <p:nvPicPr>
          <p:cNvPr id="11" name="Figure" descr="Photo shows a larger cream-colored sea anemone right next to another anemone of the same color and shape, but smaller.">
            <a:extLst>
              <a:ext uri="{FF2B5EF4-FFF2-40B4-BE49-F238E27FC236}">
                <a16:creationId xmlns:a16="http://schemas.microsoft.com/office/drawing/2014/main" id="{F94AEE49-7C00-B649-8278-C0F90AC6AF0C}"/>
              </a:ext>
            </a:extLst>
          </p:cNvPr>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r="-1" b="19403"/>
          <a:stretch/>
        </p:blipFill>
        <p:spPr>
          <a:xfrm>
            <a:off x="630936" y="1560137"/>
            <a:ext cx="5458968" cy="3737725"/>
          </a:xfrm>
          <a:prstGeom prst="rect">
            <a:avLst/>
          </a:prstGeom>
        </p:spPr>
      </p:pic>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56E3F85-EBE9-0E41-B491-E4DCCA9FE32F}"/>
              </a:ext>
            </a:extLst>
          </p:cNvPr>
          <p:cNvSpPr>
            <a:spLocks noGrp="1"/>
          </p:cNvSpPr>
          <p:nvPr>
            <p:ph type="body" sz="half" idx="2"/>
          </p:nvPr>
        </p:nvSpPr>
        <p:spPr>
          <a:xfrm>
            <a:off x="6739128" y="2664886"/>
            <a:ext cx="4818888" cy="3550789"/>
          </a:xfrm>
        </p:spPr>
        <p:txBody>
          <a:bodyPr vert="horz" lIns="91440" tIns="45720" rIns="91440" bIns="45720" rtlCol="0" anchor="t">
            <a:normAutofit/>
          </a:bodyPr>
          <a:lstStyle/>
          <a:p>
            <a:pPr lvl="0" indent="-228600">
              <a:spcBef>
                <a:spcPts val="0"/>
              </a:spcBef>
              <a:spcAft>
                <a:spcPts val="600"/>
              </a:spcAft>
              <a:buFont typeface="Arial" panose="020B0604020202020204" pitchFamily="34" charset="0"/>
              <a:buChar char="•"/>
            </a:pPr>
            <a:r>
              <a:rPr lang="en-US" sz="2800" b="1" u="sng" dirty="0"/>
              <a:t>Fission</a:t>
            </a:r>
            <a:r>
              <a:rPr lang="en-US" sz="2800" u="sng" dirty="0"/>
              <a:t>:</a:t>
            </a:r>
            <a:r>
              <a:rPr lang="en-US" sz="2200" u="sng" dirty="0"/>
              <a:t> </a:t>
            </a:r>
          </a:p>
          <a:p>
            <a:pPr marL="457200" indent="-228600">
              <a:spcBef>
                <a:spcPts val="0"/>
              </a:spcBef>
              <a:spcAft>
                <a:spcPts val="600"/>
              </a:spcAft>
              <a:buFont typeface="Arial" panose="020B0604020202020204" pitchFamily="34" charset="0"/>
              <a:buChar char="•"/>
            </a:pPr>
            <a:r>
              <a:rPr lang="en-US" sz="2400" dirty="0"/>
              <a:t>Protists and some animals may reproduce by fission.</a:t>
            </a:r>
          </a:p>
          <a:p>
            <a:pPr marL="457200" indent="-228600">
              <a:spcBef>
                <a:spcPts val="0"/>
              </a:spcBef>
              <a:spcAft>
                <a:spcPts val="600"/>
              </a:spcAft>
              <a:buFont typeface="Arial" panose="020B0604020202020204" pitchFamily="34" charset="0"/>
              <a:buChar char="•"/>
            </a:pPr>
            <a:r>
              <a:rPr lang="en-US" sz="2400" dirty="0"/>
              <a:t>Division of one cell, body or body part into two.</a:t>
            </a:r>
          </a:p>
          <a:p>
            <a:pPr marL="457200" indent="-228600">
              <a:spcBef>
                <a:spcPts val="0"/>
              </a:spcBef>
              <a:spcAft>
                <a:spcPts val="600"/>
              </a:spcAft>
              <a:buFont typeface="Arial" panose="020B0604020202020204" pitchFamily="34" charset="0"/>
              <a:buChar char="•"/>
            </a:pPr>
            <a:r>
              <a:rPr lang="en-US" sz="2400" dirty="0"/>
              <a:t>The plane of division can be asymmetrical, transverse or longitudinal. </a:t>
            </a:r>
          </a:p>
          <a:p>
            <a:pPr marL="457200" indent="-228600">
              <a:spcBef>
                <a:spcPts val="0"/>
              </a:spcBef>
              <a:spcAft>
                <a:spcPts val="600"/>
              </a:spcAft>
              <a:buFont typeface="Arial" panose="020B0604020202020204" pitchFamily="34" charset="0"/>
              <a:buChar char="•"/>
            </a:pPr>
            <a:r>
              <a:rPr lang="en-US" sz="2400" dirty="0"/>
              <a:t>Very common in protozoa.</a:t>
            </a:r>
          </a:p>
        </p:txBody>
      </p:sp>
      <p:sp>
        <p:nvSpPr>
          <p:cNvPr id="9" name="Rectangle 8">
            <a:extLst>
              <a:ext uri="{FF2B5EF4-FFF2-40B4-BE49-F238E27FC236}">
                <a16:creationId xmlns:a16="http://schemas.microsoft.com/office/drawing/2014/main" id="{31A01AF7-7340-4845-AECA-BBB8D392CFE3}"/>
              </a:ext>
            </a:extLst>
          </p:cNvPr>
          <p:cNvSpPr/>
          <p:nvPr/>
        </p:nvSpPr>
        <p:spPr>
          <a:xfrm>
            <a:off x="630936" y="5297862"/>
            <a:ext cx="5471162" cy="422480"/>
          </a:xfrm>
          <a:prstGeom prst="rect">
            <a:avLst/>
          </a:prstGeom>
          <a:solidFill>
            <a:srgbClr val="000000">
              <a:alpha val="50000"/>
            </a:srgbClr>
          </a:solidFill>
          <a:ln>
            <a:noFill/>
          </a:ln>
        </p:spPr>
        <p:txBody>
          <a:bodyPr wrap="square">
            <a:noAutofit/>
          </a:bodyPr>
          <a:lstStyle/>
          <a:p>
            <a:pPr algn="ctr">
              <a:spcAft>
                <a:spcPts val="600"/>
              </a:spcAft>
            </a:pPr>
            <a:r>
              <a:rPr lang="en-US" sz="1300" dirty="0">
                <a:solidFill>
                  <a:srgbClr val="FFFFFF"/>
                </a:solidFill>
              </a:rPr>
              <a:t>The </a:t>
            </a:r>
            <a:r>
              <a:rPr lang="en-US" sz="1300" i="1" dirty="0" err="1">
                <a:solidFill>
                  <a:srgbClr val="FFFFFF"/>
                </a:solidFill>
              </a:rPr>
              <a:t>Anthopleura</a:t>
            </a:r>
            <a:r>
              <a:rPr lang="en-US" sz="1300" i="1" dirty="0">
                <a:solidFill>
                  <a:srgbClr val="FFFFFF"/>
                </a:solidFill>
              </a:rPr>
              <a:t> artemisia </a:t>
            </a:r>
            <a:r>
              <a:rPr lang="en-US" sz="1300" dirty="0">
                <a:solidFill>
                  <a:srgbClr val="FFFFFF"/>
                </a:solidFill>
              </a:rPr>
              <a:t>sea anemone can reproduce through fission.</a:t>
            </a:r>
          </a:p>
        </p:txBody>
      </p:sp>
    </p:spTree>
    <p:extLst>
      <p:ext uri="{BB962C8B-B14F-4D97-AF65-F5344CB8AC3E}">
        <p14:creationId xmlns:p14="http://schemas.microsoft.com/office/powerpoint/2010/main" val="1637282905"/>
      </p:ext>
    </p:extLst>
  </p:cSld>
  <p:clrMapOvr>
    <a:masterClrMapping/>
  </p:clrMapOvr>
  <mc:AlternateContent xmlns:mc="http://schemas.openxmlformats.org/markup-compatibility/2006" xmlns:p14="http://schemas.microsoft.com/office/powerpoint/2010/main">
    <mc:Choice Requires="p14">
      <p:transition spd="slow" p14:dur="2000" advTm="33447"/>
    </mc:Choice>
    <mc:Fallback xmlns="">
      <p:transition spd="slow" advTm="33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3FCC2-BCB8-954B-A74E-C81749691DAA}"/>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dirty="0">
                <a:solidFill>
                  <a:schemeClr val="tx1"/>
                </a:solidFill>
                <a:latin typeface="+mj-lt"/>
                <a:ea typeface="+mj-ea"/>
                <a:cs typeface="+mj-cs"/>
              </a:rPr>
              <a:t>Gestation</a:t>
            </a:r>
          </a:p>
        </p:txBody>
      </p:sp>
      <p:pic>
        <p:nvPicPr>
          <p:cNvPr id="5" name="Figure" descr="Part a: Photo shows a human fetus, with a large bent head and a dark eye, fingers on its arm and a leg bud. The spine is visible through the back, and the abdomen protrudes out as far as the leg bud. Part b: The second trimester fetus has long arms and legs, and is attached to the placenta, which is round and larger than the fetus. Part c: This illustration shows a third trimester fetus, which is a fully developed baby. The fetus is upside down and pressing on the cervix. The thick umbilical cord extends from the fetus’ belly to the placenta.">
            <a:extLst>
              <a:ext uri="{FF2B5EF4-FFF2-40B4-BE49-F238E27FC236}">
                <a16:creationId xmlns:a16="http://schemas.microsoft.com/office/drawing/2014/main" id="{C162CE93-4371-3745-AEE8-3C0ED9F014DF}"/>
              </a:ext>
            </a:extLst>
          </p:cNvPr>
          <p:cNvPicPr>
            <a:picLocks noGrp="1" noChangeAspect="1"/>
          </p:cNvPicPr>
          <p:nvPr>
            <p:ph sz="half" idx="2"/>
          </p:nvPr>
        </p:nvPicPr>
        <p:blipFill>
          <a:blip r:embed="rId2" cstate="email">
            <a:extLst>
              <a:ext uri="{28A0092B-C50C-407E-A947-70E740481C1C}">
                <a14:useLocalDpi xmlns:a14="http://schemas.microsoft.com/office/drawing/2010/main" val="0"/>
              </a:ext>
            </a:extLst>
          </a:blip>
          <a:srcRect t="1218" b="1218"/>
          <a:stretch>
            <a:fillRect/>
          </a:stretch>
        </p:blipFill>
        <p:spPr>
          <a:xfrm>
            <a:off x="151311" y="2283810"/>
            <a:ext cx="5458968" cy="2370064"/>
          </a:xfrm>
          <a:prstGeom prst="rect">
            <a:avLst/>
          </a:prstGeom>
        </p:spPr>
      </p:pic>
      <p:sp>
        <p:nvSpPr>
          <p:cNvPr id="2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55F4B2-7F31-A748-A9EE-68AC50B70C86}"/>
              </a:ext>
            </a:extLst>
          </p:cNvPr>
          <p:cNvSpPr>
            <a:spLocks noGrp="1"/>
          </p:cNvSpPr>
          <p:nvPr>
            <p:ph sz="half" idx="1"/>
          </p:nvPr>
        </p:nvSpPr>
        <p:spPr>
          <a:xfrm>
            <a:off x="5610279" y="2649134"/>
            <a:ext cx="6279100" cy="3649776"/>
          </a:xfrm>
        </p:spPr>
        <p:txBody>
          <a:bodyPr vert="horz" lIns="91440" tIns="45720" rIns="91440" bIns="45720" rtlCol="0" anchor="t">
            <a:normAutofit/>
          </a:bodyPr>
          <a:lstStyle/>
          <a:p>
            <a:pPr marL="342900"/>
            <a:r>
              <a:rPr lang="en-US" sz="2000" dirty="0"/>
              <a:t>In humans is 266 days and is similar in other great apes</a:t>
            </a:r>
          </a:p>
          <a:p>
            <a:pPr marL="114300" indent="0">
              <a:buNone/>
            </a:pPr>
            <a:r>
              <a:rPr lang="en-US" sz="2000" dirty="0"/>
              <a:t>a. Fetal development is shown at nine weeks gestation.</a:t>
            </a:r>
          </a:p>
          <a:p>
            <a:pPr marL="114300" indent="0">
              <a:buNone/>
            </a:pPr>
            <a:r>
              <a:rPr lang="en-US" sz="2000"/>
              <a:t>b. This </a:t>
            </a:r>
            <a:r>
              <a:rPr lang="en-US" sz="2000" dirty="0"/>
              <a:t>fetus is just entering the second trimester, when the placenta takes over more of the functions performed as the baby develops.</a:t>
            </a:r>
          </a:p>
          <a:p>
            <a:pPr marL="342900"/>
            <a:r>
              <a:rPr lang="en-US" sz="2000" dirty="0"/>
              <a:t>There is rapid fetal growth during the third trimester. </a:t>
            </a:r>
            <a:r>
              <a:rPr lang="en-US" sz="1000" dirty="0"/>
              <a:t>(credit a: modification of work by Ed Uthman; credit b: modification of work by National Museum of Health and Medicine; credit c: modification of work by Gray’s Anatomy)</a:t>
            </a:r>
          </a:p>
        </p:txBody>
      </p:sp>
    </p:spTree>
    <p:extLst>
      <p:ext uri="{BB962C8B-B14F-4D97-AF65-F5344CB8AC3E}">
        <p14:creationId xmlns:p14="http://schemas.microsoft.com/office/powerpoint/2010/main" val="714431104"/>
      </p:ext>
    </p:extLst>
  </p:cSld>
  <p:clrMapOvr>
    <a:masterClrMapping/>
  </p:clrMapOvr>
  <mc:AlternateContent xmlns:mc="http://schemas.openxmlformats.org/markup-compatibility/2006" xmlns:p14="http://schemas.microsoft.com/office/powerpoint/2010/main">
    <mc:Choice Requires="p14">
      <p:transition spd="slow" p14:dur="2000" advTm="62093"/>
    </mc:Choice>
    <mc:Fallback xmlns="">
      <p:transition spd="slow" advTm="6209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3"/>
        <p:cNvGrpSpPr/>
        <p:nvPr/>
      </p:nvGrpSpPr>
      <p:grpSpPr>
        <a:xfrm>
          <a:off x="0" y="0"/>
          <a:ext cx="0" cy="0"/>
          <a:chOff x="0" y="0"/>
          <a:chExt cx="0" cy="0"/>
        </a:xfrm>
      </p:grpSpPr>
      <p:sp useBgFill="1">
        <p:nvSpPr>
          <p:cNvPr id="240" name="Rectangle 1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Google Shape;234;p40"/>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5400" kern="1200">
                <a:solidFill>
                  <a:schemeClr val="tx1"/>
                </a:solidFill>
                <a:latin typeface="+mj-lt"/>
                <a:ea typeface="+mj-ea"/>
                <a:cs typeface="+mj-cs"/>
              </a:rPr>
              <a:t>Question 1</a:t>
            </a:r>
          </a:p>
        </p:txBody>
      </p:sp>
      <p:sp>
        <p:nvSpPr>
          <p:cNvPr id="24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Google Shape;235;p40"/>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marL="0" indent="0">
              <a:spcBef>
                <a:spcPts val="600"/>
              </a:spcBef>
              <a:spcAft>
                <a:spcPts val="600"/>
              </a:spcAft>
              <a:buSzPts val="2400"/>
              <a:buNone/>
            </a:pPr>
            <a:r>
              <a:rPr lang="en-US" sz="2200" dirty="0"/>
              <a:t>Which is a </a:t>
            </a:r>
            <a:r>
              <a:rPr lang="en-US" sz="2200" u="sng" dirty="0"/>
              <a:t>dis</a:t>
            </a:r>
            <a:r>
              <a:rPr lang="en-US" sz="2200" dirty="0"/>
              <a:t>advantage of sexual reproduction?</a:t>
            </a:r>
          </a:p>
          <a:p>
            <a:pPr marL="330198" indent="-457200">
              <a:spcBef>
                <a:spcPts val="600"/>
              </a:spcBef>
              <a:spcAft>
                <a:spcPts val="600"/>
              </a:spcAft>
              <a:buSzPts val="2400"/>
              <a:buFont typeface="+mj-lt"/>
              <a:buAutoNum type="alphaLcPeriod"/>
            </a:pPr>
            <a:r>
              <a:rPr lang="en-US" sz="2200" dirty="0"/>
              <a:t>each offspring is a genetically unique animal (new combinations of traits, genes)</a:t>
            </a:r>
          </a:p>
          <a:p>
            <a:pPr marL="330198" indent="-457200">
              <a:spcBef>
                <a:spcPts val="600"/>
              </a:spcBef>
              <a:spcAft>
                <a:spcPts val="600"/>
              </a:spcAft>
              <a:buSzPts val="2400"/>
              <a:buFont typeface="+mj-lt"/>
              <a:buAutoNum type="alphaLcPeriod"/>
            </a:pPr>
            <a:r>
              <a:rPr lang="en-US" sz="2200" dirty="0"/>
              <a:t>this variability can increase chances for survival in the environment</a:t>
            </a:r>
          </a:p>
          <a:p>
            <a:pPr marL="330198" indent="-457200">
              <a:spcBef>
                <a:spcPts val="600"/>
              </a:spcBef>
              <a:spcAft>
                <a:spcPts val="600"/>
              </a:spcAft>
              <a:buSzPts val="2400"/>
              <a:buFont typeface="+mj-lt"/>
              <a:buAutoNum type="alphaLcPeriod"/>
            </a:pPr>
            <a:r>
              <a:rPr lang="en-US" sz="2200" dirty="0"/>
              <a:t>variation is the foundation for evolution</a:t>
            </a:r>
          </a:p>
          <a:p>
            <a:pPr marL="330198" indent="-457200">
              <a:spcBef>
                <a:spcPts val="600"/>
              </a:spcBef>
              <a:spcAft>
                <a:spcPts val="600"/>
              </a:spcAft>
              <a:buSzPts val="2400"/>
              <a:buFont typeface="+mj-lt"/>
              <a:buAutoNum type="alphaLcPeriod"/>
            </a:pPr>
            <a:r>
              <a:rPr lang="en-US" sz="2200" dirty="0"/>
              <a:t>animals can’t reproduce on their own</a:t>
            </a:r>
          </a:p>
        </p:txBody>
      </p:sp>
    </p:spTree>
  </p:cSld>
  <p:clrMapOvr>
    <a:masterClrMapping/>
  </p:clrMapOvr>
  <mc:AlternateContent xmlns:mc="http://schemas.openxmlformats.org/markup-compatibility/2006" xmlns:p14="http://schemas.microsoft.com/office/powerpoint/2010/main">
    <mc:Choice Requires="p14">
      <p:transition spd="slow" p14:dur="2000" advTm="46585"/>
    </mc:Choice>
    <mc:Fallback xmlns="">
      <p:transition spd="slow" advTm="465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35">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4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5400" kern="1200" dirty="0">
                <a:solidFill>
                  <a:schemeClr val="tx1"/>
                </a:solidFill>
                <a:latin typeface="+mj-lt"/>
                <a:ea typeface="+mj-ea"/>
                <a:cs typeface="+mj-cs"/>
              </a:rPr>
              <a:t>Question </a:t>
            </a:r>
            <a:r>
              <a:rPr lang="en-US" sz="5400" dirty="0"/>
              <a:t>2</a:t>
            </a:r>
            <a:endParaRPr lang="en-US" sz="5400" kern="1200" dirty="0">
              <a:solidFill>
                <a:schemeClr val="tx1"/>
              </a:solidFill>
              <a:latin typeface="+mj-lt"/>
              <a:ea typeface="+mj-ea"/>
              <a:cs typeface="+mj-cs"/>
            </a:endParaRPr>
          </a:p>
        </p:txBody>
      </p:sp>
      <p:sp>
        <p:nvSpPr>
          <p:cNvPr id="1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41"/>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marL="0" indent="0">
              <a:spcBef>
                <a:spcPts val="600"/>
              </a:spcBef>
              <a:spcAft>
                <a:spcPts val="600"/>
              </a:spcAft>
              <a:buNone/>
            </a:pPr>
            <a:r>
              <a:rPr lang="en-US" sz="2200" dirty="0"/>
              <a:t>These animals nourish their young in a pouch after a short gestation in the female.</a:t>
            </a:r>
          </a:p>
          <a:p>
            <a:pPr marL="838185" indent="-457200">
              <a:spcBef>
                <a:spcPts val="600"/>
              </a:spcBef>
              <a:buSzPts val="2400"/>
              <a:buFont typeface="+mj-lt"/>
              <a:buAutoNum type="alphaLcPeriod"/>
            </a:pPr>
            <a:r>
              <a:rPr lang="en-US" sz="2200" dirty="0"/>
              <a:t>Ectotherms</a:t>
            </a:r>
          </a:p>
          <a:p>
            <a:pPr marL="838185" indent="-457200">
              <a:spcBef>
                <a:spcPts val="600"/>
              </a:spcBef>
              <a:buSzPts val="2400"/>
              <a:buFont typeface="+mj-lt"/>
              <a:buAutoNum type="alphaLcPeriod"/>
            </a:pPr>
            <a:r>
              <a:rPr lang="en-US" sz="2200" dirty="0"/>
              <a:t>Endotherms</a:t>
            </a:r>
          </a:p>
          <a:p>
            <a:pPr marL="838185" indent="-457200">
              <a:spcBef>
                <a:spcPts val="600"/>
              </a:spcBef>
              <a:buSzPts val="2400"/>
              <a:buFont typeface="+mj-lt"/>
              <a:buAutoNum type="alphaLcPeriod"/>
            </a:pPr>
            <a:r>
              <a:rPr lang="en-US" sz="2200" dirty="0"/>
              <a:t>Placentals</a:t>
            </a:r>
          </a:p>
          <a:p>
            <a:pPr marL="838185" indent="-457200">
              <a:spcBef>
                <a:spcPts val="600"/>
              </a:spcBef>
              <a:buSzPts val="2400"/>
              <a:buFont typeface="+mj-lt"/>
              <a:buAutoNum type="alphaLcPeriod"/>
            </a:pPr>
            <a:r>
              <a:rPr lang="en-US" sz="2200" dirty="0"/>
              <a:t>Marsupials</a:t>
            </a:r>
          </a:p>
        </p:txBody>
      </p:sp>
    </p:spTree>
  </p:cSld>
  <p:clrMapOvr>
    <a:masterClrMapping/>
  </p:clrMapOvr>
  <mc:AlternateContent xmlns:mc="http://schemas.openxmlformats.org/markup-compatibility/2006" xmlns:p14="http://schemas.microsoft.com/office/powerpoint/2010/main">
    <mc:Choice Requires="p14">
      <p:transition spd="slow" p14:dur="2000" advTm="23237"/>
    </mc:Choice>
    <mc:Fallback xmlns="">
      <p:transition spd="slow" advTm="23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41">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4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5400" kern="1200" dirty="0">
                <a:solidFill>
                  <a:schemeClr val="tx1"/>
                </a:solidFill>
                <a:latin typeface="+mj-lt"/>
                <a:ea typeface="+mj-ea"/>
                <a:cs typeface="+mj-cs"/>
              </a:rPr>
              <a:t>Question 3</a:t>
            </a:r>
          </a:p>
        </p:txBody>
      </p:sp>
      <p:sp>
        <p:nvSpPr>
          <p:cNvPr id="1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41"/>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marL="0" indent="0">
              <a:spcBef>
                <a:spcPts val="600"/>
              </a:spcBef>
              <a:spcAft>
                <a:spcPts val="600"/>
              </a:spcAft>
              <a:buNone/>
            </a:pPr>
            <a:r>
              <a:rPr lang="en" sz="2200" dirty="0"/>
              <a:t>This is the spontaneous activation of a mature egg, followed by </a:t>
            </a:r>
            <a:r>
              <a:rPr lang="en" sz="2200"/>
              <a:t>normal cell </a:t>
            </a:r>
            <a:r>
              <a:rPr lang="en" sz="2200" dirty="0"/>
              <a:t>divisions and subsequent embryonic development.  </a:t>
            </a:r>
            <a:endParaRPr lang="en-US" sz="2200" dirty="0"/>
          </a:p>
          <a:p>
            <a:pPr>
              <a:spcBef>
                <a:spcPts val="600"/>
              </a:spcBef>
              <a:buAutoNum type="alphaLcPeriod"/>
            </a:pPr>
            <a:r>
              <a:rPr lang="en" sz="2200" dirty="0"/>
              <a:t>Spontaneous generation</a:t>
            </a:r>
            <a:endParaRPr lang="en-US" sz="2200" dirty="0"/>
          </a:p>
          <a:p>
            <a:pPr>
              <a:spcBef>
                <a:spcPts val="600"/>
              </a:spcBef>
              <a:buAutoNum type="alphaLcPeriod"/>
            </a:pPr>
            <a:r>
              <a:rPr lang="en" sz="2200" dirty="0"/>
              <a:t>Internal fertilization</a:t>
            </a:r>
            <a:endParaRPr lang="en-US" sz="2200" dirty="0"/>
          </a:p>
          <a:p>
            <a:pPr>
              <a:spcBef>
                <a:spcPts val="600"/>
              </a:spcBef>
              <a:buAutoNum type="alphaLcPeriod"/>
            </a:pPr>
            <a:r>
              <a:rPr lang="en" sz="2200" dirty="0"/>
              <a:t>Parthenogenesis</a:t>
            </a:r>
            <a:endParaRPr lang="en-US" sz="2200" dirty="0"/>
          </a:p>
          <a:p>
            <a:pPr>
              <a:spcBef>
                <a:spcPts val="600"/>
              </a:spcBef>
              <a:buAutoNum type="alphaLcPeriod"/>
            </a:pPr>
            <a:r>
              <a:rPr lang="en" sz="2200" dirty="0"/>
              <a:t>Fragmentation</a:t>
            </a:r>
            <a:endParaRPr lang="en-US" sz="2200" dirty="0"/>
          </a:p>
        </p:txBody>
      </p:sp>
    </p:spTree>
    <p:extLst>
      <p:ext uri="{BB962C8B-B14F-4D97-AF65-F5344CB8AC3E}">
        <p14:creationId xmlns:p14="http://schemas.microsoft.com/office/powerpoint/2010/main" val="3648046489"/>
      </p:ext>
    </p:extLst>
  </p:cSld>
  <p:clrMapOvr>
    <a:masterClrMapping/>
  </p:clrMapOvr>
  <mc:AlternateContent xmlns:mc="http://schemas.openxmlformats.org/markup-compatibility/2006" xmlns:p14="http://schemas.microsoft.com/office/powerpoint/2010/main">
    <mc:Choice Requires="p14">
      <p:transition spd="slow" p14:dur="2000" advTm="23237"/>
    </mc:Choice>
    <mc:Fallback xmlns="">
      <p:transition spd="slow" advTm="23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41">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241" name="Google Shape;241;p41"/>
          <p:cNvSpPr txBox="1">
            <a:spLocks noGrp="1"/>
          </p:cNvSpPr>
          <p:nvPr>
            <p:ph idx="1"/>
          </p:nvPr>
        </p:nvSpPr>
        <p:spPr>
          <a:prstGeom prst="rect">
            <a:avLst/>
          </a:prstGeom>
        </p:spPr>
        <p:txBody>
          <a:bodyPr spcFirstLastPara="1" vert="horz" lIns="91440" tIns="45720" rIns="91440" bIns="45720" rtlCol="0" anchorCtr="0">
            <a:normAutofit fontScale="25000" lnSpcReduction="20000"/>
          </a:bodyPr>
          <a:lstStyle/>
          <a:p>
            <a:r>
              <a:rPr lang="en-US" sz="9600" dirty="0"/>
              <a:t> Exam 3 Wednesday November 15th</a:t>
            </a:r>
            <a:r>
              <a:rPr lang="en-US" sz="9200" dirty="0"/>
              <a:t> </a:t>
            </a:r>
          </a:p>
          <a:p>
            <a:pPr lvl="2"/>
            <a:r>
              <a:rPr lang="en-US" sz="9600" dirty="0"/>
              <a:t>Thermoregulation Ch 16.1</a:t>
            </a:r>
          </a:p>
          <a:p>
            <a:pPr lvl="2"/>
            <a:r>
              <a:rPr lang="en-US" sz="9600" dirty="0"/>
              <a:t>Digestive System Ch 16.2</a:t>
            </a:r>
          </a:p>
          <a:p>
            <a:pPr lvl="2"/>
            <a:r>
              <a:rPr lang="en-US" sz="9600" dirty="0"/>
              <a:t>Circulation Ch 16.3</a:t>
            </a:r>
          </a:p>
          <a:p>
            <a:pPr lvl="2"/>
            <a:r>
              <a:rPr lang="en-US" sz="9600" dirty="0"/>
              <a:t>Endocrine System Ch 16.4</a:t>
            </a:r>
          </a:p>
          <a:p>
            <a:pPr lvl="2"/>
            <a:r>
              <a:rPr lang="en-US" sz="9600" dirty="0"/>
              <a:t>Skeletal/Muscular Ch 16.5</a:t>
            </a:r>
          </a:p>
          <a:p>
            <a:pPr lvl="2"/>
            <a:r>
              <a:rPr lang="en-US" sz="9600" dirty="0"/>
              <a:t>Nervous System Ch 16.6</a:t>
            </a:r>
          </a:p>
          <a:p>
            <a:pPr lvl="2"/>
            <a:r>
              <a:rPr lang="en-US" sz="9600" dirty="0"/>
              <a:t>Reproduction Ch 18</a:t>
            </a:r>
            <a:endParaRPr lang="en-US" sz="10400" dirty="0"/>
          </a:p>
          <a:p>
            <a:pPr marL="914400" marR="0" lvl="2" indent="0" algn="l" defTabSz="914400" rtl="0" eaLnBrk="1" fontAlgn="auto" latinLnBrk="0" hangingPunct="1">
              <a:lnSpc>
                <a:spcPct val="90000"/>
              </a:lnSpc>
              <a:spcBef>
                <a:spcPts val="500"/>
              </a:spcBef>
              <a:spcAft>
                <a:spcPts val="0"/>
              </a:spcAft>
              <a:buClrTx/>
              <a:buSzTx/>
              <a:buNone/>
              <a:tabLst/>
              <a:defRPr/>
            </a:pPr>
            <a:endParaRPr kumimoji="0" lang="en-US" sz="9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a:defRPr/>
            </a:pPr>
            <a:r>
              <a:rPr lang="en-US" sz="10000" dirty="0">
                <a:solidFill>
                  <a:prstClr val="black"/>
                </a:solidFill>
                <a:latin typeface="Calibri" panose="020F0502020204030204"/>
              </a:rPr>
              <a:t>MMM final research due, slides due </a:t>
            </a:r>
          </a:p>
          <a:p>
            <a:pPr lvl="1">
              <a:defRPr/>
            </a:pPr>
            <a:r>
              <a:rPr kumimoji="0" lang="en-US" sz="10000" b="0" i="0" u="none" strike="noStrike" kern="1200" cap="none" spc="0" normalizeH="0" baseline="0" noProof="0" dirty="0">
                <a:ln>
                  <a:noFill/>
                </a:ln>
                <a:solidFill>
                  <a:prstClr val="black"/>
                </a:solidFill>
                <a:effectLst/>
                <a:uLnTx/>
                <a:uFillTx/>
                <a:latin typeface="Calibri" panose="020F0502020204030204"/>
                <a:ea typeface="+mn-ea"/>
                <a:cs typeface="+mn-cs"/>
              </a:rPr>
              <a:t>Finish PowerPoint of your animal by week of November 27th</a:t>
            </a:r>
          </a:p>
          <a:p>
            <a:pPr lvl="1">
              <a:defRPr/>
            </a:pPr>
            <a:r>
              <a:rPr kumimoji="0" lang="en-US" sz="10000" b="0" i="0" u="none" strike="noStrike" kern="1200" cap="none" spc="0" normalizeH="0" baseline="0" noProof="0" dirty="0">
                <a:ln>
                  <a:noFill/>
                </a:ln>
                <a:solidFill>
                  <a:prstClr val="black"/>
                </a:solidFill>
                <a:effectLst/>
                <a:uLnTx/>
                <a:uFillTx/>
                <a:latin typeface="Calibri" panose="020F0502020204030204"/>
                <a:ea typeface="+mn-ea"/>
                <a:cs typeface="+mn-cs"/>
              </a:rPr>
              <a:t>Put slides into Group presentation</a:t>
            </a:r>
          </a:p>
          <a:p>
            <a:pPr lvl="1">
              <a:defRPr/>
            </a:pPr>
            <a:r>
              <a:rPr kumimoji="0" lang="en-US" sz="10000" b="0" i="0" u="none" strike="noStrike" kern="1200" cap="none" spc="0" normalizeH="0" baseline="0" noProof="0" dirty="0">
                <a:ln>
                  <a:noFill/>
                </a:ln>
                <a:solidFill>
                  <a:prstClr val="black"/>
                </a:solidFill>
                <a:effectLst/>
                <a:uLnTx/>
                <a:uFillTx/>
                <a:latin typeface="Calibri" panose="020F0502020204030204"/>
                <a:ea typeface="+mn-ea"/>
                <a:cs typeface="+mn-cs"/>
              </a:rPr>
              <a:t>Submit slides to Blackboard by week of November 27th </a:t>
            </a:r>
            <a:endParaRPr lang="en-US" sz="10000" dirty="0"/>
          </a:p>
        </p:txBody>
      </p:sp>
      <p:sp>
        <p:nvSpPr>
          <p:cNvPr id="3" name="Title 2">
            <a:extLst>
              <a:ext uri="{FF2B5EF4-FFF2-40B4-BE49-F238E27FC236}">
                <a16:creationId xmlns:a16="http://schemas.microsoft.com/office/drawing/2014/main" id="{856EE482-4266-D64F-9026-AF107AD55AA9}"/>
              </a:ext>
            </a:extLst>
          </p:cNvPr>
          <p:cNvSpPr>
            <a:spLocks noGrp="1"/>
          </p:cNvSpPr>
          <p:nvPr>
            <p:ph type="title"/>
          </p:nvPr>
        </p:nvSpPr>
        <p:spPr/>
        <p:txBody>
          <a:bodyPr/>
          <a:lstStyle/>
          <a:p>
            <a:br>
              <a:rPr lang="en-US" dirty="0"/>
            </a:br>
            <a:r>
              <a:rPr lang="en-US" dirty="0"/>
              <a:t>Next</a:t>
            </a:r>
          </a:p>
        </p:txBody>
      </p:sp>
    </p:spTree>
    <p:extLst>
      <p:ext uri="{BB962C8B-B14F-4D97-AF65-F5344CB8AC3E}">
        <p14:creationId xmlns:p14="http://schemas.microsoft.com/office/powerpoint/2010/main" val="2108874395"/>
      </p:ext>
    </p:extLst>
  </p:cSld>
  <p:clrMapOvr>
    <a:masterClrMapping/>
  </p:clrMapOvr>
  <mc:AlternateContent xmlns:mc="http://schemas.openxmlformats.org/markup-compatibility/2006" xmlns:p14="http://schemas.microsoft.com/office/powerpoint/2010/main">
    <mc:Choice Requires="p14">
      <p:transition spd="slow" p14:dur="2000" advTm="23237"/>
    </mc:Choice>
    <mc:Fallback xmlns="">
      <p:transition spd="slow" advTm="23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ADC4D-EC68-D243-A15D-8C977B0822E6}"/>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Asexual Reproduction</a:t>
            </a:r>
          </a:p>
        </p:txBody>
      </p:sp>
      <p:pic>
        <p:nvPicPr>
          <p:cNvPr id="10" name="Content Placeholder 9">
            <a:extLst>
              <a:ext uri="{FF2B5EF4-FFF2-40B4-BE49-F238E27FC236}">
                <a16:creationId xmlns:a16="http://schemas.microsoft.com/office/drawing/2014/main" id="{10373F18-9F9D-8A4C-8217-0131F815A516}"/>
              </a:ext>
            </a:extLst>
          </p:cNvPr>
          <p:cNvPicPr>
            <a:picLocks noGrp="1" noChangeAspect="1"/>
          </p:cNvPicPr>
          <p:nvPr>
            <p:ph sz="half" idx="2"/>
          </p:nvPr>
        </p:nvPicPr>
        <p:blipFill>
          <a:blip r:embed="rId2"/>
          <a:stretch>
            <a:fillRect/>
          </a:stretch>
        </p:blipFill>
        <p:spPr>
          <a:xfrm>
            <a:off x="630936" y="2173437"/>
            <a:ext cx="5458968" cy="2511125"/>
          </a:xfrm>
          <a:prstGeom prst="rect">
            <a:avLst/>
          </a:prstGeom>
        </p:spPr>
      </p:pic>
      <p:sp>
        <p:nvSpPr>
          <p:cNvPr id="1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011DD6-FF03-C741-BDAF-7007B8D2C259}"/>
              </a:ext>
            </a:extLst>
          </p:cNvPr>
          <p:cNvSpPr>
            <a:spLocks noGrp="1"/>
          </p:cNvSpPr>
          <p:nvPr>
            <p:ph sz="half" idx="1"/>
          </p:nvPr>
        </p:nvSpPr>
        <p:spPr>
          <a:xfrm>
            <a:off x="6089904" y="2632487"/>
            <a:ext cx="6102096" cy="4354502"/>
          </a:xfrm>
        </p:spPr>
        <p:txBody>
          <a:bodyPr vert="horz" lIns="91440" tIns="45720" rIns="91440" bIns="45720" rtlCol="0" anchor="t">
            <a:normAutofit lnSpcReduction="10000"/>
          </a:bodyPr>
          <a:lstStyle/>
          <a:p>
            <a:pPr marL="0"/>
            <a:r>
              <a:rPr lang="en-US" b="1" u="sng" dirty="0"/>
              <a:t>Budding:</a:t>
            </a:r>
            <a:endParaRPr lang="en-US" sz="2000" b="1" dirty="0"/>
          </a:p>
          <a:p>
            <a:pPr>
              <a:spcBef>
                <a:spcPts val="0"/>
              </a:spcBef>
            </a:pPr>
            <a:r>
              <a:rPr lang="en-US" sz="2600" dirty="0"/>
              <a:t>This is a type of reproduction found in lower invertebrates.</a:t>
            </a:r>
          </a:p>
          <a:p>
            <a:pPr>
              <a:spcBef>
                <a:spcPts val="1600"/>
              </a:spcBef>
              <a:spcAft>
                <a:spcPts val="1600"/>
              </a:spcAft>
            </a:pPr>
            <a:r>
              <a:rPr lang="en-US" sz="2600" dirty="0"/>
              <a:t>Certain cells divide rapidly and develop on the body surface, forming an external bud.  </a:t>
            </a:r>
          </a:p>
          <a:p>
            <a:pPr>
              <a:spcBef>
                <a:spcPts val="1600"/>
              </a:spcBef>
              <a:spcAft>
                <a:spcPts val="1600"/>
              </a:spcAft>
            </a:pPr>
            <a:r>
              <a:rPr lang="en-US" sz="2600" dirty="0"/>
              <a:t>This bud develops and breaks away as a new animal or it can stay attached and form a colony.</a:t>
            </a:r>
          </a:p>
          <a:p>
            <a:pPr marL="0" indent="0">
              <a:buNone/>
            </a:pPr>
            <a:r>
              <a:rPr lang="en-US" sz="1100" dirty="0"/>
              <a:t> (credit b: modification of work by Ed Bowlby, NOAA/Olympic Coast NMS; NOAA/OAR/Office of Ocean Exploration)</a:t>
            </a:r>
          </a:p>
        </p:txBody>
      </p:sp>
    </p:spTree>
    <p:extLst>
      <p:ext uri="{BB962C8B-B14F-4D97-AF65-F5344CB8AC3E}">
        <p14:creationId xmlns:p14="http://schemas.microsoft.com/office/powerpoint/2010/main" val="717231436"/>
      </p:ext>
    </p:extLst>
  </p:cSld>
  <p:clrMapOvr>
    <a:masterClrMapping/>
  </p:clrMapOvr>
  <mc:AlternateContent xmlns:mc="http://schemas.openxmlformats.org/markup-compatibility/2006" xmlns:p14="http://schemas.microsoft.com/office/powerpoint/2010/main">
    <mc:Choice Requires="p14">
      <p:transition spd="slow" p14:dur="2000" advTm="30559"/>
    </mc:Choice>
    <mc:Fallback xmlns="">
      <p:transition spd="slow" advTm="30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A5AD-5E9B-1F4E-9620-0AF5BBEAE6C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Asexual Reproduction</a:t>
            </a:r>
          </a:p>
        </p:txBody>
      </p:sp>
      <p:pic>
        <p:nvPicPr>
          <p:cNvPr id="6" name="Content Placeholder 5" descr="From the field: In the sea, comets become stars. François ...">
            <a:extLst>
              <a:ext uri="{FF2B5EF4-FFF2-40B4-BE49-F238E27FC236}">
                <a16:creationId xmlns:a16="http://schemas.microsoft.com/office/drawing/2014/main" id="{34D19D25-9A1F-2049-AD91-CB6AFAF3254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30936" y="1620717"/>
            <a:ext cx="5458968" cy="3616566"/>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C556B0-1B0C-4548-92F7-833B0304B940}"/>
              </a:ext>
            </a:extLst>
          </p:cNvPr>
          <p:cNvSpPr>
            <a:spLocks noGrp="1"/>
          </p:cNvSpPr>
          <p:nvPr>
            <p:ph sz="half" idx="1"/>
          </p:nvPr>
        </p:nvSpPr>
        <p:spPr>
          <a:xfrm>
            <a:off x="6739127" y="2664886"/>
            <a:ext cx="5295029" cy="3550789"/>
          </a:xfrm>
        </p:spPr>
        <p:txBody>
          <a:bodyPr vert="horz" lIns="91440" tIns="45720" rIns="91440" bIns="45720" rtlCol="0" anchor="t">
            <a:normAutofit/>
          </a:bodyPr>
          <a:lstStyle/>
          <a:p>
            <a:pPr marL="0" indent="0">
              <a:buNone/>
            </a:pPr>
            <a:r>
              <a:rPr lang="en-US" b="1" u="sng" dirty="0"/>
              <a:t>Fragmentation</a:t>
            </a:r>
            <a:r>
              <a:rPr lang="en-US" u="sng" dirty="0"/>
              <a:t>: </a:t>
            </a:r>
          </a:p>
          <a:p>
            <a:r>
              <a:rPr lang="en-US" dirty="0"/>
              <a:t>A body part is lost and then regenerates into a new organism.  </a:t>
            </a:r>
          </a:p>
          <a:p>
            <a:r>
              <a:rPr lang="en-US" dirty="0"/>
              <a:t>A good example is in the sea star. </a:t>
            </a:r>
          </a:p>
          <a:p>
            <a:endParaRPr lang="en-US" sz="2200" dirty="0"/>
          </a:p>
        </p:txBody>
      </p:sp>
      <p:sp>
        <p:nvSpPr>
          <p:cNvPr id="7" name="TextBox 6">
            <a:extLst>
              <a:ext uri="{FF2B5EF4-FFF2-40B4-BE49-F238E27FC236}">
                <a16:creationId xmlns:a16="http://schemas.microsoft.com/office/drawing/2014/main" id="{AB92DD50-BEFD-4F45-AB29-2A7F2FD08626}"/>
              </a:ext>
            </a:extLst>
          </p:cNvPr>
          <p:cNvSpPr txBox="1"/>
          <p:nvPr/>
        </p:nvSpPr>
        <p:spPr>
          <a:xfrm>
            <a:off x="3903088" y="5037228"/>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rancoismichonneau.net/2012/11/from-the-field-in-the-sea-comets-become-star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782935923"/>
      </p:ext>
    </p:extLst>
  </p:cSld>
  <p:clrMapOvr>
    <a:masterClrMapping/>
  </p:clrMapOvr>
  <mc:AlternateContent xmlns:mc="http://schemas.openxmlformats.org/markup-compatibility/2006" xmlns:p14="http://schemas.microsoft.com/office/powerpoint/2010/main">
    <mc:Choice Requires="p14">
      <p:transition spd="slow" p14:dur="2000" advTm="22069"/>
    </mc:Choice>
    <mc:Fallback xmlns="">
      <p:transition spd="slow" advTm="220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E0D02-99E3-0C45-817D-95D8EC617BFF}"/>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a:solidFill>
                  <a:schemeClr val="tx1"/>
                </a:solidFill>
                <a:latin typeface="+mj-lt"/>
                <a:ea typeface="+mj-ea"/>
                <a:cs typeface="+mj-cs"/>
              </a:rPr>
              <a:t>Asexual Reproduction</a:t>
            </a:r>
          </a:p>
        </p:txBody>
      </p:sp>
      <p:pic>
        <p:nvPicPr>
          <p:cNvPr id="10" name="Content Placeholder 9">
            <a:extLst>
              <a:ext uri="{FF2B5EF4-FFF2-40B4-BE49-F238E27FC236}">
                <a16:creationId xmlns:a16="http://schemas.microsoft.com/office/drawing/2014/main" id="{92D63FE3-76FE-1E47-9A5C-324EC509178A}"/>
              </a:ext>
            </a:extLst>
          </p:cNvPr>
          <p:cNvPicPr>
            <a:picLocks noGrp="1" noChangeAspect="1"/>
          </p:cNvPicPr>
          <p:nvPr>
            <p:ph sz="half" idx="2"/>
          </p:nvPr>
        </p:nvPicPr>
        <p:blipFill>
          <a:blip r:embed="rId2"/>
          <a:stretch>
            <a:fillRect/>
          </a:stretch>
        </p:blipFill>
        <p:spPr>
          <a:xfrm>
            <a:off x="386007" y="1177175"/>
            <a:ext cx="5458968" cy="4503650"/>
          </a:xfrm>
          <a:prstGeom prst="rect">
            <a:avLst/>
          </a:prstGeom>
        </p:spPr>
      </p:pic>
      <p:sp>
        <p:nvSpPr>
          <p:cNvPr id="2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E30EF4-8195-EC4B-9E27-D67BC5EB3E69}"/>
              </a:ext>
            </a:extLst>
          </p:cNvPr>
          <p:cNvSpPr>
            <a:spLocks noGrp="1"/>
          </p:cNvSpPr>
          <p:nvPr>
            <p:ph sz="half" idx="1"/>
          </p:nvPr>
        </p:nvSpPr>
        <p:spPr>
          <a:xfrm>
            <a:off x="6347027" y="2627782"/>
            <a:ext cx="5621816" cy="3587893"/>
          </a:xfrm>
        </p:spPr>
        <p:txBody>
          <a:bodyPr vert="horz" lIns="91440" tIns="45720" rIns="91440" bIns="45720" rtlCol="0" anchor="t">
            <a:normAutofit fontScale="92500" lnSpcReduction="10000"/>
          </a:bodyPr>
          <a:lstStyle/>
          <a:p>
            <a:pPr marL="0" lvl="0">
              <a:spcBef>
                <a:spcPts val="0"/>
              </a:spcBef>
              <a:spcAft>
                <a:spcPts val="600"/>
              </a:spcAft>
            </a:pPr>
            <a:r>
              <a:rPr lang="en-US" b="1" u="sng" dirty="0"/>
              <a:t>Parthenogenesis</a:t>
            </a:r>
            <a:r>
              <a:rPr lang="en-US" u="sng" dirty="0"/>
              <a:t>: </a:t>
            </a:r>
          </a:p>
          <a:p>
            <a:pPr marL="0" lvl="0">
              <a:spcBef>
                <a:spcPts val="0"/>
              </a:spcBef>
              <a:spcAft>
                <a:spcPts val="600"/>
              </a:spcAft>
            </a:pPr>
            <a:endParaRPr lang="en-US" sz="2000" dirty="0"/>
          </a:p>
          <a:p>
            <a:pPr>
              <a:spcBef>
                <a:spcPts val="0"/>
              </a:spcBef>
              <a:spcAft>
                <a:spcPts val="600"/>
              </a:spcAft>
            </a:pPr>
            <a:r>
              <a:rPr lang="en-US" sz="2600" dirty="0"/>
              <a:t>Spontaneous activation of a mature egg, followed by normal cell divisions and subsequent embryonic development.</a:t>
            </a:r>
          </a:p>
          <a:p>
            <a:pPr marL="0">
              <a:spcBef>
                <a:spcPts val="0"/>
              </a:spcBef>
              <a:spcAft>
                <a:spcPts val="600"/>
              </a:spcAft>
            </a:pPr>
            <a:endParaRPr lang="en-US" sz="2600" dirty="0"/>
          </a:p>
          <a:p>
            <a:pPr>
              <a:spcBef>
                <a:spcPts val="0"/>
              </a:spcBef>
              <a:spcAft>
                <a:spcPts val="600"/>
              </a:spcAft>
            </a:pPr>
            <a:r>
              <a:rPr lang="en-US" sz="2600" dirty="0"/>
              <a:t>Some flatworms, rotifers, roundworms, insects, lobsters, lizards and some fishes</a:t>
            </a:r>
          </a:p>
          <a:p>
            <a:pPr lvl="1">
              <a:spcBef>
                <a:spcPts val="0"/>
              </a:spcBef>
              <a:spcAft>
                <a:spcPts val="600"/>
              </a:spcAft>
            </a:pPr>
            <a:r>
              <a:rPr lang="en-US" sz="2600" dirty="0"/>
              <a:t>In the news recently California Condors in captivity</a:t>
            </a:r>
          </a:p>
        </p:txBody>
      </p:sp>
    </p:spTree>
    <p:extLst>
      <p:ext uri="{BB962C8B-B14F-4D97-AF65-F5344CB8AC3E}">
        <p14:creationId xmlns:p14="http://schemas.microsoft.com/office/powerpoint/2010/main" val="3773734603"/>
      </p:ext>
    </p:extLst>
  </p:cSld>
  <p:clrMapOvr>
    <a:masterClrMapping/>
  </p:clrMapOvr>
  <mc:AlternateContent xmlns:mc="http://schemas.openxmlformats.org/markup-compatibility/2006" xmlns:p14="http://schemas.microsoft.com/office/powerpoint/2010/main">
    <mc:Choice Requires="p14">
      <p:transition spd="slow" p14:dur="2000" advTm="33567"/>
    </mc:Choice>
    <mc:Fallback xmlns="">
      <p:transition spd="slow" advTm="335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FB2CEF9-CEA0-9843-9FA4-D49B313F4694}"/>
              </a:ext>
            </a:extLst>
          </p:cNvPr>
          <p:cNvSpPr>
            <a:spLocks noGrp="1"/>
          </p:cNvSpPr>
          <p:nvPr>
            <p:ph type="title"/>
          </p:nvPr>
        </p:nvSpPr>
        <p:spPr>
          <a:xfrm>
            <a:off x="841248" y="548640"/>
            <a:ext cx="3600860" cy="5431536"/>
          </a:xfrm>
        </p:spPr>
        <p:txBody>
          <a:bodyPr>
            <a:normAutofit/>
          </a:bodyPr>
          <a:lstStyle/>
          <a:p>
            <a:r>
              <a:rPr lang="en-US" sz="4600" dirty="0"/>
              <a:t>Asexual Reproduction</a:t>
            </a:r>
          </a:p>
        </p:txBody>
      </p:sp>
      <p:sp>
        <p:nvSpPr>
          <p:cNvPr id="3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8BC9E50-16E8-F74F-B738-0753FDA46976}"/>
              </a:ext>
            </a:extLst>
          </p:cNvPr>
          <p:cNvSpPr>
            <a:spLocks noGrp="1"/>
          </p:cNvSpPr>
          <p:nvPr>
            <p:ph idx="1"/>
          </p:nvPr>
        </p:nvSpPr>
        <p:spPr>
          <a:xfrm>
            <a:off x="4895850" y="552090"/>
            <a:ext cx="6454903" cy="5543909"/>
          </a:xfrm>
        </p:spPr>
        <p:txBody>
          <a:bodyPr anchor="ctr">
            <a:normAutofit/>
          </a:bodyPr>
          <a:lstStyle/>
          <a:p>
            <a:pPr marL="0" lvl="0" indent="0">
              <a:spcBef>
                <a:spcPts val="600"/>
              </a:spcBef>
              <a:spcAft>
                <a:spcPts val="600"/>
              </a:spcAft>
              <a:buNone/>
            </a:pPr>
            <a:r>
              <a:rPr lang="en-US" sz="2400" b="1" dirty="0"/>
              <a:t>Advantages:</a:t>
            </a:r>
          </a:p>
          <a:p>
            <a:pPr marL="571500" indent="-457200">
              <a:spcBef>
                <a:spcPts val="600"/>
              </a:spcBef>
              <a:buSzPts val="1800"/>
            </a:pPr>
            <a:r>
              <a:rPr lang="en-US" sz="2400" baseline="0" dirty="0"/>
              <a:t>isolated individuals can produce offspring &amp; populate a new part of the species range</a:t>
            </a:r>
          </a:p>
          <a:p>
            <a:pPr marL="571500" indent="-457200">
              <a:spcBef>
                <a:spcPts val="600"/>
              </a:spcBef>
              <a:buSzPts val="1800"/>
            </a:pPr>
            <a:r>
              <a:rPr lang="en-US" sz="2400" dirty="0"/>
              <a:t>ok to have less variability in very stable environments</a:t>
            </a:r>
          </a:p>
          <a:p>
            <a:pPr marL="571500" indent="-457200">
              <a:spcBef>
                <a:spcPts val="600"/>
              </a:spcBef>
              <a:buSzPts val="1800"/>
            </a:pPr>
            <a:r>
              <a:rPr lang="en-US" sz="2400" dirty="0"/>
              <a:t>only need one parent to reproduce </a:t>
            </a:r>
          </a:p>
          <a:p>
            <a:pPr marL="571500" indent="-457200">
              <a:spcBef>
                <a:spcPts val="600"/>
              </a:spcBef>
              <a:buSzPts val="1800"/>
            </a:pPr>
            <a:r>
              <a:rPr lang="en-US" sz="2400" baseline="0" dirty="0"/>
              <a:t>generates more offspring faster than sexual</a:t>
            </a:r>
            <a:r>
              <a:rPr lang="en-US" sz="2400" dirty="0"/>
              <a:t> r</a:t>
            </a:r>
            <a:r>
              <a:rPr lang="en-US" sz="2400" baseline="0" dirty="0"/>
              <a:t>eproduction </a:t>
            </a:r>
          </a:p>
          <a:p>
            <a:pPr marL="571500" indent="-457200">
              <a:spcBef>
                <a:spcPts val="600"/>
              </a:spcBef>
              <a:buSzPts val="1800"/>
            </a:pPr>
            <a:r>
              <a:rPr lang="en-US" sz="2400" dirty="0"/>
              <a:t>costs less in terms of metabolic energy than sexual reproduction </a:t>
            </a:r>
          </a:p>
          <a:p>
            <a:pPr marL="571500" indent="-457200">
              <a:spcBef>
                <a:spcPts val="600"/>
              </a:spcBef>
              <a:buSzPts val="1800"/>
            </a:pPr>
            <a:r>
              <a:rPr lang="en-US" sz="2400" dirty="0"/>
              <a:t>asexual reproduction always works</a:t>
            </a:r>
            <a:endParaRPr lang="en-US" sz="2200" dirty="0"/>
          </a:p>
        </p:txBody>
      </p:sp>
    </p:spTree>
    <p:extLst>
      <p:ext uri="{BB962C8B-B14F-4D97-AF65-F5344CB8AC3E}">
        <p14:creationId xmlns:p14="http://schemas.microsoft.com/office/powerpoint/2010/main" val="4219811412"/>
      </p:ext>
    </p:extLst>
  </p:cSld>
  <p:clrMapOvr>
    <a:masterClrMapping/>
  </p:clrMapOvr>
  <mc:AlternateContent xmlns:mc="http://schemas.openxmlformats.org/markup-compatibility/2006" xmlns:p14="http://schemas.microsoft.com/office/powerpoint/2010/main">
    <mc:Choice Requires="p14">
      <p:transition spd="slow" p14:dur="2000" advTm="43338"/>
    </mc:Choice>
    <mc:Fallback xmlns="">
      <p:transition spd="slow" advTm="433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5" end="5"/>
                                            </p:txEl>
                                          </p:spTgt>
                                        </p:tgtEl>
                                        <p:attrNameLst>
                                          <p:attrName>style.visibility</p:attrName>
                                        </p:attrNameLst>
                                      </p:cBhvr>
                                      <p:to>
                                        <p:strVal val="visible"/>
                                      </p:to>
                                    </p:set>
                                    <p:animEffect transition="in" filter="fade">
                                      <p:cBhvr>
                                        <p:cTn id="14" dur="1000"/>
                                        <p:tgtEl>
                                          <p:spTgt spid="6">
                                            <p:txEl>
                                              <p:pRg st="5" end="5"/>
                                            </p:txEl>
                                          </p:spTgt>
                                        </p:tgtEl>
                                      </p:cBhvr>
                                    </p:animEffect>
                                    <p:anim calcmode="lin" valueType="num">
                                      <p:cBhvr>
                                        <p:cTn id="1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1000"/>
                                        <p:tgtEl>
                                          <p:spTgt spid="6">
                                            <p:txEl>
                                              <p:pRg st="6" end="6"/>
                                            </p:txEl>
                                          </p:spTgt>
                                        </p:tgtEl>
                                      </p:cBhvr>
                                    </p:animEffect>
                                    <p:anim calcmode="lin" valueType="num">
                                      <p:cBhvr>
                                        <p:cTn id="2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109BEAE-BB07-1041-87D0-D4D68B2AF835}"/>
              </a:ext>
            </a:extLst>
          </p:cNvPr>
          <p:cNvSpPr>
            <a:spLocks noGrp="1"/>
          </p:cNvSpPr>
          <p:nvPr>
            <p:ph type="title"/>
          </p:nvPr>
        </p:nvSpPr>
        <p:spPr>
          <a:xfrm>
            <a:off x="841248" y="548640"/>
            <a:ext cx="3600860" cy="5431536"/>
          </a:xfrm>
        </p:spPr>
        <p:txBody>
          <a:bodyPr>
            <a:normAutofit/>
          </a:bodyPr>
          <a:lstStyle/>
          <a:p>
            <a:r>
              <a:rPr lang="en-US" sz="4600" dirty="0"/>
              <a:t>Asexual Reproduction</a:t>
            </a:r>
          </a:p>
        </p:txBody>
      </p:sp>
      <p:sp>
        <p:nvSpPr>
          <p:cNvPr id="3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4D8BBEC-FFC7-814C-A199-7E1D59836055}"/>
              </a:ext>
            </a:extLst>
          </p:cNvPr>
          <p:cNvSpPr>
            <a:spLocks noGrp="1"/>
          </p:cNvSpPr>
          <p:nvPr>
            <p:ph idx="1"/>
          </p:nvPr>
        </p:nvSpPr>
        <p:spPr>
          <a:xfrm>
            <a:off x="5126418" y="642257"/>
            <a:ext cx="6830506" cy="5649686"/>
          </a:xfrm>
        </p:spPr>
        <p:txBody>
          <a:bodyPr anchor="ctr">
            <a:normAutofit/>
          </a:bodyPr>
          <a:lstStyle/>
          <a:p>
            <a:pPr marL="0" lvl="0" indent="0">
              <a:spcBef>
                <a:spcPts val="1600"/>
              </a:spcBef>
              <a:buNone/>
            </a:pPr>
            <a:r>
              <a:rPr lang="en-US" sz="2400" b="1" dirty="0"/>
              <a:t>Disadvantages:</a:t>
            </a:r>
          </a:p>
          <a:p>
            <a:pPr marL="571500" indent="-457200">
              <a:spcBef>
                <a:spcPts val="600"/>
              </a:spcBef>
              <a:buSzPts val="1800"/>
            </a:pPr>
            <a:r>
              <a:rPr lang="en-US" sz="2400" dirty="0"/>
              <a:t>G</a:t>
            </a:r>
            <a:r>
              <a:rPr lang="en-US" sz="2400" baseline="0" dirty="0"/>
              <a:t>enetic diversity remains fixed</a:t>
            </a:r>
            <a:endParaRPr lang="en-US" sz="2400" dirty="0"/>
          </a:p>
          <a:p>
            <a:pPr marL="571500" indent="-457200">
              <a:spcBef>
                <a:spcPts val="600"/>
              </a:spcBef>
              <a:buSzPts val="1800"/>
            </a:pPr>
            <a:r>
              <a:rPr lang="en-US" sz="2400" dirty="0"/>
              <a:t>Lack of genetic variability </a:t>
            </a:r>
          </a:p>
          <a:p>
            <a:pPr marL="1028700" lvl="1" indent="-457200">
              <a:spcBef>
                <a:spcPts val="600"/>
              </a:spcBef>
              <a:buSzPts val="1800"/>
            </a:pPr>
            <a:r>
              <a:rPr lang="en-US" sz="2000" dirty="0"/>
              <a:t>Population can be wiped out by one diseases or environmental problem</a:t>
            </a:r>
          </a:p>
          <a:p>
            <a:pPr marL="571500" indent="-457200">
              <a:spcBef>
                <a:spcPts val="600"/>
              </a:spcBef>
              <a:buSzPts val="1800"/>
            </a:pPr>
            <a:r>
              <a:rPr lang="en-US" sz="2400" dirty="0"/>
              <a:t>Mutations - can be rare but lethal in all offspring</a:t>
            </a:r>
          </a:p>
        </p:txBody>
      </p:sp>
    </p:spTree>
    <p:extLst>
      <p:ext uri="{BB962C8B-B14F-4D97-AF65-F5344CB8AC3E}">
        <p14:creationId xmlns:p14="http://schemas.microsoft.com/office/powerpoint/2010/main" val="442966816"/>
      </p:ext>
    </p:extLst>
  </p:cSld>
  <p:clrMapOvr>
    <a:masterClrMapping/>
  </p:clrMapOvr>
  <mc:AlternateContent xmlns:mc="http://schemas.openxmlformats.org/markup-compatibility/2006" xmlns:p14="http://schemas.microsoft.com/office/powerpoint/2010/main">
    <mc:Choice Requires="p14">
      <p:transition spd="slow" p14:dur="2000" advTm="23880"/>
    </mc:Choice>
    <mc:Fallback xmlns="">
      <p:transition spd="slow" advTm="23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1000"/>
                                        <p:tgtEl>
                                          <p:spTgt spid="8">
                                            <p:txEl>
                                              <p:pRg st="4" end="4"/>
                                            </p:txEl>
                                          </p:spTgt>
                                        </p:tgtEl>
                                      </p:cBhvr>
                                    </p:animEffect>
                                    <p:anim calcmode="lin" valueType="num">
                                      <p:cBhvr>
                                        <p:cTn id="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3432A9C3431C4AA057056B9D563C9E" ma:contentTypeVersion="10" ma:contentTypeDescription="Create a new document." ma:contentTypeScope="" ma:versionID="c9b7e1eb2edaf1b29a2213835e7dcf30">
  <xsd:schema xmlns:xsd="http://www.w3.org/2001/XMLSchema" xmlns:xs="http://www.w3.org/2001/XMLSchema" xmlns:p="http://schemas.microsoft.com/office/2006/metadata/properties" xmlns:ns2="ce9b7029-430e-4d02-a878-6f4221771ced" xmlns:ns3="0e2a97aa-cf8d-4a83-832c-16627e87a1f8" targetNamespace="http://schemas.microsoft.com/office/2006/metadata/properties" ma:root="true" ma:fieldsID="bbc30fd4c06eec29e907111b93006a8f" ns2:_="" ns3:_="">
    <xsd:import namespace="ce9b7029-430e-4d02-a878-6f4221771ced"/>
    <xsd:import namespace="0e2a97aa-cf8d-4a83-832c-16627e87a1f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9b7029-430e-4d02-a878-6f4221771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2a97aa-cf8d-4a83-832c-16627e87a1f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F67800-2BE1-4B66-AF4C-54AD8F0FB2D4}">
  <ds:schemaRef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 ds:uri="0e2a97aa-cf8d-4a83-832c-16627e87a1f8"/>
    <ds:schemaRef ds:uri="http://schemas.microsoft.com/office/infopath/2007/PartnerControls"/>
    <ds:schemaRef ds:uri="ce9b7029-430e-4d02-a878-6f4221771ced"/>
  </ds:schemaRefs>
</ds:datastoreItem>
</file>

<file path=customXml/itemProps2.xml><?xml version="1.0" encoding="utf-8"?>
<ds:datastoreItem xmlns:ds="http://schemas.openxmlformats.org/officeDocument/2006/customXml" ds:itemID="{775312CF-D602-442B-9311-5BD6380A6A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9b7029-430e-4d02-a878-6f4221771ced"/>
    <ds:schemaRef ds:uri="0e2a97aa-cf8d-4a83-832c-16627e87a1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DEE28B-12D3-454B-A170-E85ACB8660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2734</TotalTime>
  <Words>2334</Words>
  <Application>Microsoft Office PowerPoint</Application>
  <PresentationFormat>Widescreen</PresentationFormat>
  <Paragraphs>288</Paragraphs>
  <Slides>44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ANIMAL REPRODUCTION AND DEVELOPMENT</vt:lpstr>
      <vt:lpstr>Animal Reproduction</vt:lpstr>
      <vt:lpstr>Types of Reproduction</vt:lpstr>
      <vt:lpstr>Asexual Reproduction</vt:lpstr>
      <vt:lpstr>Asexual Reproduction</vt:lpstr>
      <vt:lpstr>Asexual Reproduction</vt:lpstr>
      <vt:lpstr>Asexual Reproduction</vt:lpstr>
      <vt:lpstr>Asexual Reproduction</vt:lpstr>
      <vt:lpstr>Asexual Reproduction</vt:lpstr>
      <vt:lpstr>Sexual Reproduction</vt:lpstr>
      <vt:lpstr>Sexual Reproduction in Invertebrates</vt:lpstr>
      <vt:lpstr>Sexual Reproduction</vt:lpstr>
      <vt:lpstr>Sexual Reproduction - Sex Determination</vt:lpstr>
      <vt:lpstr>Sexual Reproduction - Sex Determination</vt:lpstr>
      <vt:lpstr>Sexual Reproduction - Sex Determination</vt:lpstr>
      <vt:lpstr>Sexual Reproduction - Sex Determination</vt:lpstr>
      <vt:lpstr>Sexual Reproduction - Bisexual Reproduction</vt:lpstr>
      <vt:lpstr>Sexual Reproduction - Bisexual Reproduction</vt:lpstr>
      <vt:lpstr>Reproductive Patterns - Fish</vt:lpstr>
      <vt:lpstr>Reproductive Patterns - Amphibians</vt:lpstr>
      <vt:lpstr>Reproductive Patterns- Oviparity</vt:lpstr>
      <vt:lpstr>Reproductive Patterns- Ovoviparity</vt:lpstr>
      <vt:lpstr>Reproductive Patterns- Viviparity</vt:lpstr>
      <vt:lpstr>Reproductive Patterns – Mammals</vt:lpstr>
      <vt:lpstr>Sexual Reproduction</vt:lpstr>
      <vt:lpstr>Sexual Reproduction</vt:lpstr>
      <vt:lpstr>Development and Organogenesis</vt:lpstr>
      <vt:lpstr>Early Development</vt:lpstr>
      <vt:lpstr>Early Development - Organogenesis</vt:lpstr>
      <vt:lpstr>Human Reproduction</vt:lpstr>
      <vt:lpstr>Gametogenesis</vt:lpstr>
      <vt:lpstr>Male Reproductive Anatomy</vt:lpstr>
      <vt:lpstr>Male Hormones</vt:lpstr>
      <vt:lpstr>Spermatogenesis</vt:lpstr>
      <vt:lpstr>Female Reproductive Anatomy</vt:lpstr>
      <vt:lpstr>Oogenesis</vt:lpstr>
      <vt:lpstr>Female Hormones</vt:lpstr>
      <vt:lpstr>The Ovarian Cycle </vt:lpstr>
      <vt:lpstr>The Menstrual Cycle</vt:lpstr>
      <vt:lpstr>Gestation</vt:lpstr>
      <vt:lpstr>Question 1</vt:lpstr>
      <vt:lpstr>Question 2</vt:lpstr>
      <vt:lpstr>Question 3</vt:lpstr>
      <vt:lpstr>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REPRODUCTION AND DEVELOPMENT</dc:title>
  <dc:creator>Smith, Donna R. Prof.</dc:creator>
  <cp:lastModifiedBy>Alling, Carolyn M.</cp:lastModifiedBy>
  <cp:revision>146</cp:revision>
  <dcterms:created xsi:type="dcterms:W3CDTF">2021-04-06T14:57:49Z</dcterms:created>
  <dcterms:modified xsi:type="dcterms:W3CDTF">2023-11-12T21:39:40Z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0x010100203432A9C3431C4AA057056B9D563C9E</vt:lpwstr>
  </property>
</Properties>
</file>